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0" r:id="rId5"/>
    <p:sldId id="257" r:id="rId6"/>
    <p:sldId id="265" r:id="rId7"/>
    <p:sldId id="258" r:id="rId8"/>
    <p:sldId id="268" r:id="rId9"/>
    <p:sldId id="266" r:id="rId10"/>
    <p:sldId id="269" r:id="rId11"/>
    <p:sldId id="261" r:id="rId12"/>
    <p:sldId id="262" r:id="rId13"/>
    <p:sldId id="264" r:id="rId14"/>
    <p:sldId id="263" r:id="rId15"/>
    <p:sldId id="267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49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9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2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06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77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13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0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4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5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79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449B3-E4D0-4F65-AD86-7F902FF1AAD4}" type="datetimeFigureOut">
              <a:rPr lang="zh-CN" altLang="en-US" smtClean="0"/>
              <a:t>2018-4-9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DB73-242A-4501-ADA0-7E12A4E9E1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4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787" y="1412776"/>
            <a:ext cx="747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Ceramic Filter for Brine Filtration</a:t>
            </a:r>
            <a:endParaRPr lang="zh-CN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552847" cy="4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051720" y="5286497"/>
            <a:ext cx="5853013" cy="644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 err="1" smtClean="0">
                <a:solidFill>
                  <a:srgbClr val="0000CC"/>
                </a:solidFill>
              </a:rPr>
              <a:t>Bluestar</a:t>
            </a:r>
            <a:r>
              <a:rPr lang="en-US" altLang="zh-CN" sz="2400" dirty="0" smtClean="0">
                <a:solidFill>
                  <a:srgbClr val="0000CC"/>
                </a:solidFill>
              </a:rPr>
              <a:t>(Beijing) Chemical Machinery Co., Ltd</a:t>
            </a:r>
            <a:endParaRPr lang="en-US" altLang="zh-CN" sz="2400" dirty="0">
              <a:solidFill>
                <a:srgbClr val="0000CC"/>
              </a:solidFill>
            </a:endParaRPr>
          </a:p>
        </p:txBody>
      </p:sp>
      <p:pic>
        <p:nvPicPr>
          <p:cNvPr id="8" name="Picture 6" descr="江门电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7"/>
          <a:stretch>
            <a:fillRect/>
          </a:stretch>
        </p:blipFill>
        <p:spPr bwMode="auto">
          <a:xfrm>
            <a:off x="2416968" y="2636912"/>
            <a:ext cx="3667200" cy="238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3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340768"/>
            <a:ext cx="87439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44522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Feed Brine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1425" y="124148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Concentrated Brine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164265" y="303420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Filtered Brine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36004" y="504511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Filtered Brine</a:t>
            </a:r>
            <a:endParaRPr lang="zh-CN" altLang="en-US" sz="2000" dirty="0"/>
          </a:p>
        </p:txBody>
      </p:sp>
      <p:sp>
        <p:nvSpPr>
          <p:cNvPr id="8" name="标题 1"/>
          <p:cNvSpPr txBox="1">
            <a:spLocks noChangeArrowheads="1"/>
          </p:cNvSpPr>
          <p:nvPr/>
        </p:nvSpPr>
        <p:spPr bwMode="auto">
          <a:xfrm>
            <a:off x="457200" y="404664"/>
            <a:ext cx="57709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rgbClr val="7F7F7F"/>
                </a:solidFill>
                <a:latin typeface="Calibri" pitchFamily="34" charset="0"/>
              </a:rPr>
              <a:t>Ceramic </a:t>
            </a:r>
            <a:r>
              <a:rPr lang="en-US" altLang="zh-CN" dirty="0" smtClean="0">
                <a:solidFill>
                  <a:srgbClr val="7F7F7F"/>
                </a:solidFill>
                <a:latin typeface="Calibri" pitchFamily="34" charset="0"/>
              </a:rPr>
              <a:t>membrane Filter&gt; </a:t>
            </a:r>
            <a:r>
              <a:rPr lang="en-US" altLang="zh-CN" sz="3200" dirty="0" smtClean="0">
                <a:solidFill>
                  <a:srgbClr val="403152"/>
                </a:solidFill>
                <a:latin typeface="Calibri" pitchFamily="34" charset="0"/>
              </a:rPr>
              <a:t>Assembly</a:t>
            </a:r>
            <a:endParaRPr lang="zh-CN" altLang="en-US" sz="3200" dirty="0">
              <a:solidFill>
                <a:srgbClr val="403152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2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457200" y="285750"/>
            <a:ext cx="7258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rgbClr val="7F7F7F"/>
                </a:solidFill>
                <a:latin typeface="Calibri" pitchFamily="34" charset="0"/>
              </a:rPr>
              <a:t>Ceramic membrane&gt; </a:t>
            </a:r>
            <a:r>
              <a:rPr lang="en-US" altLang="zh-CN" sz="2000" dirty="0">
                <a:solidFill>
                  <a:srgbClr val="7F7F7F"/>
                </a:solidFill>
                <a:latin typeface="Calibri" pitchFamily="34" charset="0"/>
              </a:rPr>
              <a:t>Industry Application&gt;</a:t>
            </a:r>
          </a:p>
          <a:p>
            <a:r>
              <a:rPr lang="en-US" altLang="zh-CN" sz="2200" dirty="0">
                <a:solidFill>
                  <a:srgbClr val="403152"/>
                </a:solidFill>
                <a:latin typeface="Calibri" pitchFamily="34" charset="0"/>
              </a:rPr>
              <a:t>Ceramic </a:t>
            </a:r>
            <a:r>
              <a:rPr lang="en-US" altLang="zh-CN" sz="2200" dirty="0" smtClean="0">
                <a:solidFill>
                  <a:srgbClr val="403152"/>
                </a:solidFill>
                <a:latin typeface="Calibri" pitchFamily="34" charset="0"/>
              </a:rPr>
              <a:t>membrane Filter’s </a:t>
            </a:r>
            <a:r>
              <a:rPr lang="en-US" altLang="zh-CN" sz="2600" dirty="0">
                <a:solidFill>
                  <a:srgbClr val="403152"/>
                </a:solidFill>
                <a:latin typeface="Calibri" pitchFamily="34" charset="0"/>
              </a:rPr>
              <a:t>Characteristics</a:t>
            </a:r>
          </a:p>
        </p:txBody>
      </p:sp>
      <p:sp>
        <p:nvSpPr>
          <p:cNvPr id="3" name="内容占位符 2"/>
          <p:cNvSpPr txBox="1">
            <a:spLocks noChangeArrowheads="1"/>
          </p:cNvSpPr>
          <p:nvPr/>
        </p:nvSpPr>
        <p:spPr bwMode="auto">
          <a:xfrm>
            <a:off x="457200" y="1357312"/>
            <a:ext cx="8229600" cy="23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Support and transition layer: purity≥99% </a:t>
            </a:r>
            <a:r>
              <a:rPr lang="el-GR" altLang="en-US" dirty="0">
                <a:latin typeface="Calibri" pitchFamily="34" charset="0"/>
              </a:rPr>
              <a:t>α-</a:t>
            </a:r>
            <a:r>
              <a:rPr lang="en-US" altLang="zh-CN" dirty="0">
                <a:latin typeface="Calibri" pitchFamily="34" charset="0"/>
              </a:rPr>
              <a:t>Al2O3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Separation layer:  purity≥99.5% ZrO2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Chemically stable, no stripping</a:t>
            </a:r>
            <a:r>
              <a:rPr lang="en-US" altLang="zh-CN" dirty="0" smtClean="0">
                <a:latin typeface="Calibri" pitchFamily="34" charset="0"/>
              </a:rPr>
              <a:t>, no </a:t>
            </a:r>
            <a:r>
              <a:rPr lang="en-US" altLang="zh-CN" dirty="0">
                <a:latin typeface="Calibri" pitchFamily="34" charset="0"/>
              </a:rPr>
              <a:t>silicon. 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 Pore size</a:t>
            </a:r>
            <a:r>
              <a:rPr lang="zh-CN" altLang="en-US" dirty="0">
                <a:latin typeface="Calibri" pitchFamily="34" charset="0"/>
              </a:rPr>
              <a:t>：</a:t>
            </a:r>
            <a:r>
              <a:rPr lang="en-US" altLang="zh-CN" dirty="0">
                <a:latin typeface="Calibri" pitchFamily="34" charset="0"/>
              </a:rPr>
              <a:t>50nm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Membrane flux</a:t>
            </a:r>
            <a:r>
              <a:rPr lang="zh-CN" altLang="en-US" dirty="0">
                <a:latin typeface="Calibri" pitchFamily="34" charset="0"/>
              </a:rPr>
              <a:t>：</a:t>
            </a:r>
            <a:r>
              <a:rPr lang="en-US" altLang="zh-CN" dirty="0">
                <a:latin typeface="Calibri" pitchFamily="34" charset="0"/>
              </a:rPr>
              <a:t>600L/m2.h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Operation pressure</a:t>
            </a:r>
            <a:r>
              <a:rPr lang="zh-CN" altLang="en-US" dirty="0">
                <a:latin typeface="Calibri" pitchFamily="34" charset="0"/>
              </a:rPr>
              <a:t>：</a:t>
            </a:r>
            <a:r>
              <a:rPr lang="en-US" altLang="zh-CN" dirty="0">
                <a:latin typeface="Calibri" pitchFamily="34" charset="0"/>
              </a:rPr>
              <a:t>0.25-0.4MPa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Working life:3years</a:t>
            </a:r>
            <a:endParaRPr lang="zh-CN" altLang="en-US" dirty="0">
              <a:latin typeface="Calibri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" b="4735"/>
          <a:stretch>
            <a:fillRect/>
          </a:stretch>
        </p:blipFill>
        <p:spPr bwMode="auto">
          <a:xfrm>
            <a:off x="457200" y="3717031"/>
            <a:ext cx="7858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5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457200" y="285750"/>
            <a:ext cx="7258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rgbClr val="7F7F7F"/>
                </a:solidFill>
                <a:latin typeface="Calibri" pitchFamily="34" charset="0"/>
              </a:rPr>
              <a:t>Ceramic </a:t>
            </a:r>
            <a:r>
              <a:rPr lang="en-US" altLang="zh-CN" dirty="0" smtClean="0">
                <a:solidFill>
                  <a:srgbClr val="7F7F7F"/>
                </a:solidFill>
                <a:latin typeface="Calibri" pitchFamily="34" charset="0"/>
              </a:rPr>
              <a:t>membrane Filter&gt; </a:t>
            </a:r>
            <a:r>
              <a:rPr lang="en-US" altLang="zh-CN" sz="2000" dirty="0">
                <a:solidFill>
                  <a:srgbClr val="7F7F7F"/>
                </a:solidFill>
                <a:latin typeface="Calibri" pitchFamily="34" charset="0"/>
              </a:rPr>
              <a:t>Industry Application&gt;</a:t>
            </a:r>
          </a:p>
          <a:p>
            <a:r>
              <a:rPr lang="en-US" altLang="zh-CN" sz="2200" dirty="0">
                <a:solidFill>
                  <a:srgbClr val="403152"/>
                </a:solidFill>
                <a:latin typeface="Calibri" pitchFamily="34" charset="0"/>
              </a:rPr>
              <a:t>Refined brine quality</a:t>
            </a:r>
          </a:p>
        </p:txBody>
      </p:sp>
      <p:sp>
        <p:nvSpPr>
          <p:cNvPr id="3" name="内容占位符 2"/>
          <p:cNvSpPr txBox="1">
            <a:spLocks noChangeArrowheads="1"/>
          </p:cNvSpPr>
          <p:nvPr/>
        </p:nvSpPr>
        <p:spPr bwMode="auto">
          <a:xfrm>
            <a:off x="457200" y="1285875"/>
            <a:ext cx="6115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Ceramic membrane pore size ≤ 50nm (mean 40nm)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Filtered brine SS ≤ 0.5ppm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Long-term stability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dirty="0">
                <a:latin typeface="Calibri" pitchFamily="34" charset="0"/>
              </a:rPr>
              <a:t>Without fluctuation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81950"/>
            <a:ext cx="8686800" cy="3471863"/>
          </a:xfrm>
          <a:prstGeom prst="rect">
            <a:avLst/>
          </a:prstGeom>
          <a:solidFill>
            <a:srgbClr val="8EDA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5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0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58229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江门电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9" y="260648"/>
            <a:ext cx="4459287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5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 descr="赫邦盐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3571875"/>
            <a:ext cx="5024437" cy="2832100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5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标注 22"/>
          <p:cNvSpPr>
            <a:spLocks noChangeArrowheads="1"/>
          </p:cNvSpPr>
          <p:nvPr/>
        </p:nvSpPr>
        <p:spPr bwMode="auto">
          <a:xfrm>
            <a:off x="6858000" y="3000375"/>
            <a:ext cx="1833563" cy="338138"/>
          </a:xfrm>
          <a:prstGeom prst="wedgeRectCallout">
            <a:avLst>
              <a:gd name="adj1" fmla="val 10824"/>
              <a:gd name="adj2" fmla="val 90009"/>
            </a:avLst>
          </a:prstGeom>
          <a:solidFill>
            <a:srgbClr val="2159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Salt mud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19" descr="E:\氯碱事业部\商务文档\陶瓷膜盐水精制PPT\陶瓷膜盐水精制PPT\山东赫邦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1513"/>
            <a:ext cx="4956175" cy="2794000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5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:\氯碱事业部\商务文档\陶瓷膜盐水精制PPT\陶瓷膜盐水精制PPT\营口三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2" y="1412776"/>
            <a:ext cx="8326438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9700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560329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End            </a:t>
            </a:r>
            <a:r>
              <a:rPr lang="en-US" altLang="zh-CN" sz="28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April 2018</a:t>
            </a:r>
            <a:endParaRPr lang="zh-CN" altLang="en-US" sz="2800" i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9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8460"/>
          <p:cNvSpPr txBox="1">
            <a:spLocks noChangeArrowheads="1"/>
          </p:cNvSpPr>
          <p:nvPr/>
        </p:nvSpPr>
        <p:spPr bwMode="auto">
          <a:xfrm>
            <a:off x="250825" y="753363"/>
            <a:ext cx="4955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600" dirty="0" smtClean="0">
                <a:solidFill>
                  <a:srgbClr val="5F5F5F"/>
                </a:solidFill>
                <a:cs typeface="Arial" panose="020B0604020202020204" pitchFamily="34" charset="0"/>
                <a:sym typeface="Symbol" pitchFamily="18" charset="2"/>
              </a:rPr>
              <a:t>Brine Filtration P</a:t>
            </a:r>
            <a:r>
              <a:rPr lang="zh-CN" altLang="en-US" sz="3600" dirty="0" smtClean="0">
                <a:solidFill>
                  <a:srgbClr val="5F5F5F"/>
                </a:solidFill>
                <a:cs typeface="Arial" panose="020B0604020202020204" pitchFamily="34" charset="0"/>
                <a:sym typeface="Symbol" pitchFamily="18" charset="2"/>
              </a:rPr>
              <a:t>rocess</a:t>
            </a:r>
            <a:endParaRPr lang="zh-CN" altLang="en-US" sz="3600" dirty="0">
              <a:solidFill>
                <a:srgbClr val="5F5F5F"/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8390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下箭头 3"/>
          <p:cNvSpPr/>
          <p:nvPr/>
        </p:nvSpPr>
        <p:spPr>
          <a:xfrm>
            <a:off x="3779912" y="4581128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5653" y="5588299"/>
            <a:ext cx="29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Salty Cake (CaCO3 &amp;Mg(OH)2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535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" y="1484784"/>
            <a:ext cx="9014060" cy="463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8460"/>
          <p:cNvSpPr txBox="1">
            <a:spLocks noChangeArrowheads="1"/>
          </p:cNvSpPr>
          <p:nvPr/>
        </p:nvSpPr>
        <p:spPr bwMode="auto">
          <a:xfrm>
            <a:off x="250825" y="455140"/>
            <a:ext cx="4955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600" dirty="0" smtClean="0">
                <a:solidFill>
                  <a:srgbClr val="5F5F5F"/>
                </a:solidFill>
                <a:cs typeface="Arial" panose="020B0604020202020204" pitchFamily="34" charset="0"/>
                <a:sym typeface="Symbol" pitchFamily="18" charset="2"/>
              </a:rPr>
              <a:t>Brine Filtration P</a:t>
            </a:r>
            <a:r>
              <a:rPr lang="zh-CN" altLang="en-US" sz="3600" dirty="0" smtClean="0">
                <a:solidFill>
                  <a:srgbClr val="5F5F5F"/>
                </a:solidFill>
                <a:cs typeface="Arial" panose="020B0604020202020204" pitchFamily="34" charset="0"/>
                <a:sym typeface="Symbol" pitchFamily="18" charset="2"/>
              </a:rPr>
              <a:t>rocess</a:t>
            </a:r>
            <a:endParaRPr lang="zh-CN" altLang="en-US" sz="3600" dirty="0">
              <a:solidFill>
                <a:srgbClr val="5F5F5F"/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9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工艺流程二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124744"/>
            <a:ext cx="86042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5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457200" y="5000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rgbClr val="7F7F7F"/>
                </a:solidFill>
                <a:latin typeface="Calibri" pitchFamily="34" charset="0"/>
              </a:rPr>
              <a:t>Ceramic </a:t>
            </a:r>
            <a:r>
              <a:rPr lang="en-US" altLang="zh-CN" dirty="0" smtClean="0">
                <a:solidFill>
                  <a:srgbClr val="7F7F7F"/>
                </a:solidFill>
                <a:latin typeface="Calibri" pitchFamily="34" charset="0"/>
              </a:rPr>
              <a:t>membrane Filter - Element&gt; </a:t>
            </a:r>
            <a:r>
              <a:rPr lang="en-US" altLang="zh-CN" sz="3200" dirty="0">
                <a:solidFill>
                  <a:srgbClr val="403152"/>
                </a:solidFill>
                <a:latin typeface="Calibri" pitchFamily="34" charset="0"/>
              </a:rPr>
              <a:t>Advantages</a:t>
            </a:r>
            <a:endParaRPr lang="zh-CN" altLang="en-US" sz="3200" dirty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3" name="内容占位符 2"/>
          <p:cNvSpPr txBox="1">
            <a:spLocks noChangeArrowheads="1"/>
          </p:cNvSpPr>
          <p:nvPr/>
        </p:nvSpPr>
        <p:spPr bwMode="auto">
          <a:xfrm>
            <a:off x="3275856" y="1643063"/>
            <a:ext cx="5544616" cy="291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sz="2000" dirty="0">
                <a:latin typeface="Calibri" pitchFamily="34" charset="0"/>
              </a:rPr>
              <a:t> Acid/alkaline/oxidation chemicals resistance.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sz="2000" dirty="0">
                <a:latin typeface="Calibri" pitchFamily="34" charset="0"/>
              </a:rPr>
              <a:t> Solvent stability.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sz="2000" dirty="0">
                <a:latin typeface="Calibri" pitchFamily="34" charset="0"/>
              </a:rPr>
              <a:t> High thermal stability and steam disinfected.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sz="2000" dirty="0">
                <a:latin typeface="Calibri" pitchFamily="34" charset="0"/>
              </a:rPr>
              <a:t> Wear ability and excellent strength.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sz="2000" dirty="0">
                <a:latin typeface="Calibri" pitchFamily="34" charset="0"/>
              </a:rPr>
              <a:t> Stable over a wide pH range.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sz="2000" dirty="0">
                <a:latin typeface="Calibri" pitchFamily="34" charset="0"/>
              </a:rPr>
              <a:t> Narrow pore size distribution.</a:t>
            </a:r>
          </a:p>
          <a:p>
            <a:pPr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sz="2000" dirty="0">
                <a:latin typeface="Calibri" pitchFamily="34" charset="0"/>
              </a:rPr>
              <a:t> Easy to be cleaned and regenerated.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"/>
          <a:stretch>
            <a:fillRect/>
          </a:stretch>
        </p:blipFill>
        <p:spPr bwMode="auto">
          <a:xfrm>
            <a:off x="457200" y="1643063"/>
            <a:ext cx="2643188" cy="200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"/>
          <a:stretch>
            <a:fillRect/>
          </a:stretch>
        </p:blipFill>
        <p:spPr bwMode="auto">
          <a:xfrm>
            <a:off x="455613" y="3790950"/>
            <a:ext cx="2644775" cy="2663825"/>
          </a:xfrm>
          <a:prstGeom prst="rect">
            <a:avLst/>
          </a:prstGeom>
          <a:solidFill>
            <a:srgbClr val="FCF5D2"/>
          </a:solidFill>
          <a:ln w="9525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12"/>
          <a:stretch>
            <a:fillRect/>
          </a:stretch>
        </p:blipFill>
        <p:spPr bwMode="auto">
          <a:xfrm>
            <a:off x="3275856" y="4354989"/>
            <a:ext cx="5544616" cy="2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35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7781" y="1699578"/>
            <a:ext cx="4464050" cy="4013200"/>
            <a:chOff x="0" y="0"/>
            <a:chExt cx="7031" cy="6320"/>
          </a:xfrm>
        </p:grpSpPr>
        <p:sp>
          <p:nvSpPr>
            <p:cNvPr id="3" name="Rectangle 12"/>
            <p:cNvSpPr>
              <a:spLocks noChangeArrowheads="1"/>
            </p:cNvSpPr>
            <p:nvPr/>
          </p:nvSpPr>
          <p:spPr bwMode="auto">
            <a:xfrm>
              <a:off x="6465" y="2"/>
              <a:ext cx="567" cy="6318"/>
            </a:xfrm>
            <a:prstGeom prst="rect">
              <a:avLst/>
            </a:prstGeom>
            <a:solidFill>
              <a:srgbClr val="4F81BD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algn="ctr"/>
              <a:endParaRPr lang="zh-CN" altLang="zh-CN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3288" cy="340"/>
            </a:xfrm>
            <a:prstGeom prst="wedgeRectCallout">
              <a:avLst>
                <a:gd name="adj1" fmla="val -17792"/>
                <a:gd name="adj2" fmla="val 83773"/>
              </a:avLst>
            </a:prstGeom>
            <a:solidFill>
              <a:srgbClr val="4F81BD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/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3292" y="1"/>
              <a:ext cx="2041" cy="340"/>
            </a:xfrm>
            <a:prstGeom prst="wedgeRectCallout">
              <a:avLst>
                <a:gd name="adj1" fmla="val -18250"/>
                <a:gd name="adj2" fmla="val 78917"/>
              </a:avLst>
            </a:prstGeom>
            <a:solidFill>
              <a:srgbClr val="4F81BD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zh-CN" sz="1400">
                  <a:solidFill>
                    <a:srgbClr val="333333"/>
                  </a:solidFill>
                </a:rPr>
                <a:t>   </a:t>
              </a:r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5329" y="1"/>
              <a:ext cx="1134" cy="340"/>
            </a:xfrm>
            <a:prstGeom prst="wedgeRectCallout">
              <a:avLst>
                <a:gd name="adj1" fmla="val -19046"/>
                <a:gd name="adj2" fmla="val 67880"/>
              </a:avLst>
            </a:prstGeom>
            <a:solidFill>
              <a:srgbClr val="4F81BD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/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0" y="5752"/>
              <a:ext cx="3288" cy="566"/>
            </a:xfrm>
            <a:prstGeom prst="wedgeRectCallout">
              <a:avLst>
                <a:gd name="adj1" fmla="val -18949"/>
                <a:gd name="adj2" fmla="val 4241"/>
              </a:avLst>
            </a:prstGeom>
            <a:solidFill>
              <a:srgbClr val="4F81BD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zh-CN" sz="1400">
                  <a:solidFill>
                    <a:srgbClr val="333333"/>
                  </a:solidFill>
                </a:rPr>
                <a:t>支撑层</a:t>
              </a:r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3290" y="5753"/>
              <a:ext cx="2041" cy="566"/>
            </a:xfrm>
            <a:prstGeom prst="wedgeRectCallout">
              <a:avLst>
                <a:gd name="adj1" fmla="val -24671"/>
                <a:gd name="adj2" fmla="val -3889"/>
              </a:avLst>
            </a:prstGeom>
            <a:solidFill>
              <a:srgbClr val="4F81BD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zh-CN" sz="1400">
                  <a:solidFill>
                    <a:srgbClr val="333333"/>
                  </a:solidFill>
                </a:rPr>
                <a:t> 过渡层   </a:t>
              </a:r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5329" y="5753"/>
              <a:ext cx="1134" cy="566"/>
            </a:xfrm>
            <a:prstGeom prst="wedgeRectCallout">
              <a:avLst>
                <a:gd name="adj1" fmla="val -19046"/>
                <a:gd name="adj2" fmla="val 8125"/>
              </a:avLst>
            </a:prstGeom>
            <a:solidFill>
              <a:srgbClr val="4F81BD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zh-CN" sz="1400">
                  <a:solidFill>
                    <a:srgbClr val="333333"/>
                  </a:solidFill>
                </a:rPr>
                <a:t>分离层</a:t>
              </a:r>
              <a:endParaRPr lang="zh-CN" altLang="zh-CN">
                <a:ea typeface="宋体" pitchFamily="2" charset="-122"/>
              </a:endParaRPr>
            </a:p>
          </p:txBody>
        </p:sp>
        <p:pic>
          <p:nvPicPr>
            <p:cNvPr id="10" name="Picture 11" descr="050927_01_0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"/>
              <a:ext cx="6829" cy="5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583754" y="5767766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5F5F5F"/>
                </a:solidFill>
                <a:latin typeface="Calibri" pitchFamily="34" charset="0"/>
                <a:ea typeface="宋体" pitchFamily="2" charset="-122"/>
                <a:sym typeface="Arial" pitchFamily="34" charset="0"/>
              </a:rPr>
              <a:t>≥</a:t>
            </a:r>
            <a:r>
              <a:rPr lang="en-US" altLang="zh-CN" dirty="0" smtClean="0">
                <a:solidFill>
                  <a:srgbClr val="5F5F5F"/>
                </a:solidFill>
                <a:latin typeface="Calibri" pitchFamily="34" charset="0"/>
                <a:ea typeface="宋体" pitchFamily="2" charset="-122"/>
                <a:sym typeface="Arial" pitchFamily="34" charset="0"/>
              </a:rPr>
              <a:t>99%</a:t>
            </a:r>
            <a:r>
              <a:rPr lang="el-GR" altLang="en-US" dirty="0" smtClean="0">
                <a:solidFill>
                  <a:srgbClr val="5F5F5F"/>
                </a:solidFill>
                <a:latin typeface="Calibri" pitchFamily="34" charset="0"/>
                <a:ea typeface="宋体" pitchFamily="2" charset="-122"/>
                <a:sym typeface="Arial" pitchFamily="34" charset="0"/>
              </a:rPr>
              <a:t>α-</a:t>
            </a:r>
            <a:r>
              <a:rPr lang="en-US" altLang="zh-CN" dirty="0" smtClean="0">
                <a:solidFill>
                  <a:srgbClr val="5F5F5F"/>
                </a:solidFill>
                <a:latin typeface="Calibri" pitchFamily="34" charset="0"/>
                <a:ea typeface="宋体" pitchFamily="2" charset="-122"/>
                <a:sym typeface="Arial" pitchFamily="34" charset="0"/>
              </a:rPr>
              <a:t>Al2O3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562765" y="5791396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5F5F5F"/>
                </a:solidFill>
                <a:latin typeface="Calibri" pitchFamily="34" charset="0"/>
                <a:ea typeface="宋体" pitchFamily="2" charset="-122"/>
                <a:sym typeface="Arial" pitchFamily="34" charset="0"/>
              </a:rPr>
              <a:t>≥</a:t>
            </a:r>
            <a:r>
              <a:rPr lang="en-US" altLang="zh-CN" dirty="0" smtClean="0">
                <a:solidFill>
                  <a:srgbClr val="5F5F5F"/>
                </a:solidFill>
                <a:latin typeface="Calibri" pitchFamily="34" charset="0"/>
                <a:ea typeface="宋体" pitchFamily="2" charset="-122"/>
                <a:sym typeface="Arial" pitchFamily="34" charset="0"/>
              </a:rPr>
              <a:t>99.5%ZrO2</a:t>
            </a:r>
            <a:endParaRPr lang="zh-CN" altLang="en-US" dirty="0"/>
          </a:p>
        </p:txBody>
      </p:sp>
      <p:sp>
        <p:nvSpPr>
          <p:cNvPr id="13" name="标题 1"/>
          <p:cNvSpPr txBox="1">
            <a:spLocks noChangeArrowheads="1"/>
          </p:cNvSpPr>
          <p:nvPr/>
        </p:nvSpPr>
        <p:spPr bwMode="auto">
          <a:xfrm>
            <a:off x="457200" y="4046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rgbClr val="7F7F7F"/>
                </a:solidFill>
                <a:latin typeface="Calibri" pitchFamily="34" charset="0"/>
              </a:rPr>
              <a:t>Ceramic </a:t>
            </a:r>
            <a:r>
              <a:rPr lang="en-US" altLang="zh-CN" dirty="0" smtClean="0">
                <a:solidFill>
                  <a:srgbClr val="7F7F7F"/>
                </a:solidFill>
                <a:latin typeface="Calibri" pitchFamily="34" charset="0"/>
              </a:rPr>
              <a:t>membrane Filter – Element’s Material/Structure&gt; </a:t>
            </a:r>
            <a:r>
              <a:rPr lang="en-US" altLang="zh-CN" sz="3200" dirty="0">
                <a:solidFill>
                  <a:srgbClr val="403152"/>
                </a:solidFill>
                <a:latin typeface="Calibri" pitchFamily="34" charset="0"/>
              </a:rPr>
              <a:t>Advantages</a:t>
            </a:r>
            <a:endParaRPr lang="zh-CN" altLang="en-US" sz="3200" dirty="0">
              <a:solidFill>
                <a:srgbClr val="403152"/>
              </a:solidFill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508104" y="2012474"/>
            <a:ext cx="2952750" cy="3100388"/>
            <a:chOff x="0" y="0"/>
            <a:chExt cx="4722" cy="4883"/>
          </a:xfrm>
        </p:grpSpPr>
        <p:sp>
          <p:nvSpPr>
            <p:cNvPr id="17" name="矩形标注 9"/>
            <p:cNvSpPr>
              <a:spLocks/>
            </p:cNvSpPr>
            <p:nvPr/>
          </p:nvSpPr>
          <p:spPr bwMode="auto">
            <a:xfrm>
              <a:off x="2" y="4763"/>
              <a:ext cx="4649" cy="120"/>
            </a:xfrm>
            <a:custGeom>
              <a:avLst/>
              <a:gdLst>
                <a:gd name="T0" fmla="*/ 0 w 9144000"/>
                <a:gd name="T1" fmla="*/ 0 h 144016"/>
                <a:gd name="T2" fmla="*/ 1524000 w 9144000"/>
                <a:gd name="T3" fmla="*/ 0 h 144016"/>
                <a:gd name="T4" fmla="*/ 3810000 w 9144000"/>
                <a:gd name="T5" fmla="*/ 0 h 144016"/>
                <a:gd name="T6" fmla="*/ 9144000 w 9144000"/>
                <a:gd name="T7" fmla="*/ 0 h 144016"/>
                <a:gd name="T8" fmla="*/ 9144000 w 9144000"/>
                <a:gd name="T9" fmla="*/ 84009 h 144016"/>
                <a:gd name="T10" fmla="*/ 9144000 w 9144000"/>
                <a:gd name="T11" fmla="*/ 120013 h 144016"/>
                <a:gd name="T12" fmla="*/ 9144000 w 9144000"/>
                <a:gd name="T13" fmla="*/ 144016 h 144016"/>
                <a:gd name="T14" fmla="*/ 0 w 9144000"/>
                <a:gd name="T15" fmla="*/ 144016 h 144016"/>
                <a:gd name="T16" fmla="*/ 0 w 9144000"/>
                <a:gd name="T17" fmla="*/ 120013 h 144016"/>
                <a:gd name="T18" fmla="*/ 0 w 9144000"/>
                <a:gd name="T19" fmla="*/ 84009 h 144016"/>
                <a:gd name="T20" fmla="*/ 0 w 9144000"/>
                <a:gd name="T21" fmla="*/ 0 h 144016"/>
                <a:gd name="T22" fmla="*/ 0 w 9144000"/>
                <a:gd name="T23" fmla="*/ 0 h 144016"/>
                <a:gd name="T24" fmla="*/ 9144000 w 9144000"/>
                <a:gd name="T25" fmla="*/ 144016 h 144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9144000" h="144016">
                  <a:moveTo>
                    <a:pt x="0" y="0"/>
                  </a:moveTo>
                  <a:lnTo>
                    <a:pt x="1524000" y="0"/>
                  </a:lnTo>
                  <a:lnTo>
                    <a:pt x="3810000" y="0"/>
                  </a:lnTo>
                  <a:lnTo>
                    <a:pt x="9144000" y="0"/>
                  </a:lnTo>
                  <a:lnTo>
                    <a:pt x="9144000" y="84009"/>
                  </a:lnTo>
                  <a:lnTo>
                    <a:pt x="9144000" y="120013"/>
                  </a:lnTo>
                  <a:lnTo>
                    <a:pt x="9144000" y="144016"/>
                  </a:lnTo>
                  <a:lnTo>
                    <a:pt x="0" y="144016"/>
                  </a:lnTo>
                  <a:lnTo>
                    <a:pt x="0" y="120013"/>
                  </a:lnTo>
                  <a:lnTo>
                    <a:pt x="0" y="84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22" cy="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29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7544" y="1328364"/>
            <a:ext cx="6357938" cy="3429000"/>
            <a:chOff x="0" y="0"/>
            <a:chExt cx="6357983" cy="342902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6357983" cy="3429026"/>
              <a:chOff x="0" y="0"/>
              <a:chExt cx="6715172" cy="4357719"/>
            </a:xfrm>
          </p:grpSpPr>
          <p:grpSp>
            <p:nvGrpSpPr>
              <p:cNvPr id="14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6715125" cy="4214840"/>
                <a:chOff x="0" y="0"/>
                <a:chExt cx="6715173" cy="4220217"/>
              </a:xfrm>
            </p:grpSpPr>
            <p:sp>
              <p:nvSpPr>
                <p:cNvPr id="144" name="矩形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715173" cy="4220217"/>
                </a:xfrm>
                <a:prstGeom prst="rect">
                  <a:avLst/>
                </a:prstGeom>
                <a:noFill/>
                <a:ln w="3175">
                  <a:solidFill>
                    <a:srgbClr val="BFBFB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pic>
              <p:nvPicPr>
                <p:cNvPr id="145" name="Picture 3" descr="C:\Users\x201i\Desktop\未标题-1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38" y="34263"/>
                  <a:ext cx="375495" cy="4234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142" name="直接连接符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1717519" y="2145805"/>
                <a:ext cx="4143406" cy="33337"/>
              </a:xfrm>
              <a:prstGeom prst="line">
                <a:avLst/>
              </a:prstGeom>
              <a:noFill/>
              <a:ln w="9525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" name="矩形 11"/>
              <p:cNvSpPr>
                <a:spLocks noChangeArrowheads="1"/>
              </p:cNvSpPr>
              <p:nvPr/>
            </p:nvSpPr>
            <p:spPr bwMode="auto">
              <a:xfrm>
                <a:off x="71438" y="4243871"/>
                <a:ext cx="6643734" cy="113848"/>
              </a:xfrm>
              <a:prstGeom prst="rect">
                <a:avLst/>
              </a:prstGeom>
              <a:solidFill>
                <a:srgbClr val="D9D9D9"/>
              </a:solidFill>
              <a:ln w="25400">
                <a:solidFill>
                  <a:srgbClr val="F2F2F2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86748" y="214314"/>
              <a:ext cx="5735296" cy="2867142"/>
              <a:chOff x="0" y="0"/>
              <a:chExt cx="5735296" cy="2867142"/>
            </a:xfrm>
          </p:grpSpPr>
          <p:sp>
            <p:nvSpPr>
              <p:cNvPr id="5" name="Line 6"/>
              <p:cNvSpPr>
                <a:spLocks noChangeShapeType="1"/>
              </p:cNvSpPr>
              <p:nvPr/>
            </p:nvSpPr>
            <p:spPr bwMode="auto">
              <a:xfrm>
                <a:off x="657821" y="2038363"/>
                <a:ext cx="0" cy="207964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Freeform 7"/>
              <p:cNvSpPr>
                <a:spLocks noChangeArrowheads="1"/>
              </p:cNvSpPr>
              <p:nvPr/>
            </p:nvSpPr>
            <p:spPr bwMode="auto">
              <a:xfrm>
                <a:off x="573683" y="2179652"/>
                <a:ext cx="168276" cy="201613"/>
              </a:xfrm>
              <a:custGeom>
                <a:avLst/>
                <a:gdLst>
                  <a:gd name="T0" fmla="*/ 105 w 106"/>
                  <a:gd name="T1" fmla="*/ 0 h 127"/>
                  <a:gd name="T2" fmla="*/ 53 w 106"/>
                  <a:gd name="T3" fmla="*/ 126 h 127"/>
                  <a:gd name="T4" fmla="*/ 0 w 106"/>
                  <a:gd name="T5" fmla="*/ 0 h 127"/>
                  <a:gd name="T6" fmla="*/ 53 w 106"/>
                  <a:gd name="T7" fmla="*/ 42 h 127"/>
                  <a:gd name="T8" fmla="*/ 105 w 106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105" y="0"/>
                    </a:moveTo>
                    <a:lnTo>
                      <a:pt x="53" y="126"/>
                    </a:lnTo>
                    <a:lnTo>
                      <a:pt x="0" y="0"/>
                    </a:lnTo>
                    <a:lnTo>
                      <a:pt x="53" y="42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970561" y="2038363"/>
                <a:ext cx="0" cy="207964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9"/>
              <p:cNvSpPr>
                <a:spLocks noChangeArrowheads="1"/>
              </p:cNvSpPr>
              <p:nvPr/>
            </p:nvSpPr>
            <p:spPr bwMode="auto">
              <a:xfrm>
                <a:off x="886422" y="2179652"/>
                <a:ext cx="168276" cy="201613"/>
              </a:xfrm>
              <a:custGeom>
                <a:avLst/>
                <a:gdLst>
                  <a:gd name="T0" fmla="*/ 105 w 106"/>
                  <a:gd name="T1" fmla="*/ 0 h 127"/>
                  <a:gd name="T2" fmla="*/ 53 w 106"/>
                  <a:gd name="T3" fmla="*/ 126 h 127"/>
                  <a:gd name="T4" fmla="*/ 0 w 106"/>
                  <a:gd name="T5" fmla="*/ 0 h 127"/>
                  <a:gd name="T6" fmla="*/ 53 w 106"/>
                  <a:gd name="T7" fmla="*/ 42 h 127"/>
                  <a:gd name="T8" fmla="*/ 105 w 106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105" y="0"/>
                    </a:moveTo>
                    <a:lnTo>
                      <a:pt x="53" y="126"/>
                    </a:lnTo>
                    <a:lnTo>
                      <a:pt x="0" y="0"/>
                    </a:lnTo>
                    <a:lnTo>
                      <a:pt x="53" y="42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1297588" y="2038363"/>
                <a:ext cx="0" cy="206376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11"/>
              <p:cNvSpPr>
                <a:spLocks noChangeArrowheads="1"/>
              </p:cNvSpPr>
              <p:nvPr/>
            </p:nvSpPr>
            <p:spPr bwMode="auto">
              <a:xfrm>
                <a:off x="1213450" y="2179652"/>
                <a:ext cx="168276" cy="201613"/>
              </a:xfrm>
              <a:custGeom>
                <a:avLst/>
                <a:gdLst>
                  <a:gd name="T0" fmla="*/ 105 w 106"/>
                  <a:gd name="T1" fmla="*/ 0 h 127"/>
                  <a:gd name="T2" fmla="*/ 53 w 106"/>
                  <a:gd name="T3" fmla="*/ 126 h 127"/>
                  <a:gd name="T4" fmla="*/ 0 w 106"/>
                  <a:gd name="T5" fmla="*/ 0 h 127"/>
                  <a:gd name="T6" fmla="*/ 53 w 106"/>
                  <a:gd name="T7" fmla="*/ 42 h 127"/>
                  <a:gd name="T8" fmla="*/ 105 w 106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105" y="0"/>
                    </a:moveTo>
                    <a:lnTo>
                      <a:pt x="53" y="126"/>
                    </a:lnTo>
                    <a:lnTo>
                      <a:pt x="0" y="0"/>
                    </a:lnTo>
                    <a:lnTo>
                      <a:pt x="53" y="42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1635728" y="2038363"/>
                <a:ext cx="0" cy="207964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13"/>
              <p:cNvSpPr>
                <a:spLocks noChangeArrowheads="1"/>
              </p:cNvSpPr>
              <p:nvPr/>
            </p:nvSpPr>
            <p:spPr bwMode="auto">
              <a:xfrm>
                <a:off x="1551590" y="2179652"/>
                <a:ext cx="168276" cy="201613"/>
              </a:xfrm>
              <a:custGeom>
                <a:avLst/>
                <a:gdLst>
                  <a:gd name="T0" fmla="*/ 105 w 106"/>
                  <a:gd name="T1" fmla="*/ 0 h 127"/>
                  <a:gd name="T2" fmla="*/ 53 w 106"/>
                  <a:gd name="T3" fmla="*/ 126 h 127"/>
                  <a:gd name="T4" fmla="*/ 0 w 106"/>
                  <a:gd name="T5" fmla="*/ 0 h 127"/>
                  <a:gd name="T6" fmla="*/ 53 w 106"/>
                  <a:gd name="T7" fmla="*/ 42 h 127"/>
                  <a:gd name="T8" fmla="*/ 105 w 106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105" y="0"/>
                    </a:moveTo>
                    <a:lnTo>
                      <a:pt x="53" y="126"/>
                    </a:lnTo>
                    <a:lnTo>
                      <a:pt x="0" y="0"/>
                    </a:lnTo>
                    <a:lnTo>
                      <a:pt x="53" y="42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1969105" y="2038363"/>
                <a:ext cx="0" cy="206376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5"/>
              <p:cNvSpPr>
                <a:spLocks noChangeArrowheads="1"/>
              </p:cNvSpPr>
              <p:nvPr/>
            </p:nvSpPr>
            <p:spPr bwMode="auto">
              <a:xfrm>
                <a:off x="1884967" y="2179652"/>
                <a:ext cx="168276" cy="200026"/>
              </a:xfrm>
              <a:custGeom>
                <a:avLst/>
                <a:gdLst>
                  <a:gd name="T0" fmla="*/ 105 w 106"/>
                  <a:gd name="T1" fmla="*/ 0 h 126"/>
                  <a:gd name="T2" fmla="*/ 53 w 106"/>
                  <a:gd name="T3" fmla="*/ 125 h 126"/>
                  <a:gd name="T4" fmla="*/ 0 w 106"/>
                  <a:gd name="T5" fmla="*/ 0 h 126"/>
                  <a:gd name="T6" fmla="*/ 53 w 106"/>
                  <a:gd name="T7" fmla="*/ 41 h 126"/>
                  <a:gd name="T8" fmla="*/ 105 w 106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6">
                    <a:moveTo>
                      <a:pt x="105" y="0"/>
                    </a:moveTo>
                    <a:lnTo>
                      <a:pt x="53" y="125"/>
                    </a:lnTo>
                    <a:lnTo>
                      <a:pt x="0" y="0"/>
                    </a:lnTo>
                    <a:lnTo>
                      <a:pt x="53" y="41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2321532" y="2038363"/>
                <a:ext cx="0" cy="207964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17"/>
              <p:cNvSpPr>
                <a:spLocks noChangeArrowheads="1"/>
              </p:cNvSpPr>
              <p:nvPr/>
            </p:nvSpPr>
            <p:spPr bwMode="auto">
              <a:xfrm>
                <a:off x="2238982" y="2179652"/>
                <a:ext cx="168276" cy="201613"/>
              </a:xfrm>
              <a:custGeom>
                <a:avLst/>
                <a:gdLst>
                  <a:gd name="T0" fmla="*/ 105 w 106"/>
                  <a:gd name="T1" fmla="*/ 0 h 127"/>
                  <a:gd name="T2" fmla="*/ 52 w 106"/>
                  <a:gd name="T3" fmla="*/ 126 h 127"/>
                  <a:gd name="T4" fmla="*/ 0 w 106"/>
                  <a:gd name="T5" fmla="*/ 0 h 127"/>
                  <a:gd name="T6" fmla="*/ 52 w 106"/>
                  <a:gd name="T7" fmla="*/ 42 h 127"/>
                  <a:gd name="T8" fmla="*/ 105 w 106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105" y="0"/>
                    </a:moveTo>
                    <a:lnTo>
                      <a:pt x="52" y="126"/>
                    </a:lnTo>
                    <a:lnTo>
                      <a:pt x="0" y="0"/>
                    </a:lnTo>
                    <a:lnTo>
                      <a:pt x="52" y="42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flipV="1">
                <a:off x="657821" y="565153"/>
                <a:ext cx="0" cy="195264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21"/>
              <p:cNvSpPr>
                <a:spLocks noChangeArrowheads="1"/>
              </p:cNvSpPr>
              <p:nvPr/>
            </p:nvSpPr>
            <p:spPr bwMode="auto">
              <a:xfrm>
                <a:off x="573683" y="431802"/>
                <a:ext cx="168276" cy="201614"/>
              </a:xfrm>
              <a:custGeom>
                <a:avLst/>
                <a:gdLst>
                  <a:gd name="T0" fmla="*/ 0 w 106"/>
                  <a:gd name="T1" fmla="*/ 126 h 127"/>
                  <a:gd name="T2" fmla="*/ 53 w 106"/>
                  <a:gd name="T3" fmla="*/ 0 h 127"/>
                  <a:gd name="T4" fmla="*/ 105 w 106"/>
                  <a:gd name="T5" fmla="*/ 126 h 127"/>
                  <a:gd name="T6" fmla="*/ 53 w 106"/>
                  <a:gd name="T7" fmla="*/ 84 h 127"/>
                  <a:gd name="T8" fmla="*/ 0 w 106"/>
                  <a:gd name="T9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0" y="126"/>
                    </a:moveTo>
                    <a:lnTo>
                      <a:pt x="53" y="0"/>
                    </a:lnTo>
                    <a:lnTo>
                      <a:pt x="105" y="126"/>
                    </a:lnTo>
                    <a:lnTo>
                      <a:pt x="53" y="84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 flipV="1">
                <a:off x="970561" y="585791"/>
                <a:ext cx="0" cy="195263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23"/>
              <p:cNvSpPr>
                <a:spLocks noChangeArrowheads="1"/>
              </p:cNvSpPr>
              <p:nvPr/>
            </p:nvSpPr>
            <p:spPr bwMode="auto">
              <a:xfrm>
                <a:off x="886422" y="431802"/>
                <a:ext cx="168276" cy="201614"/>
              </a:xfrm>
              <a:custGeom>
                <a:avLst/>
                <a:gdLst>
                  <a:gd name="T0" fmla="*/ 0 w 106"/>
                  <a:gd name="T1" fmla="*/ 126 h 127"/>
                  <a:gd name="T2" fmla="*/ 53 w 106"/>
                  <a:gd name="T3" fmla="*/ 0 h 127"/>
                  <a:gd name="T4" fmla="*/ 105 w 106"/>
                  <a:gd name="T5" fmla="*/ 126 h 127"/>
                  <a:gd name="T6" fmla="*/ 53 w 106"/>
                  <a:gd name="T7" fmla="*/ 84 h 127"/>
                  <a:gd name="T8" fmla="*/ 0 w 106"/>
                  <a:gd name="T9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0" y="126"/>
                    </a:moveTo>
                    <a:lnTo>
                      <a:pt x="53" y="0"/>
                    </a:lnTo>
                    <a:lnTo>
                      <a:pt x="105" y="126"/>
                    </a:lnTo>
                    <a:lnTo>
                      <a:pt x="53" y="84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 flipV="1">
                <a:off x="1297588" y="579441"/>
                <a:ext cx="0" cy="193676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25"/>
              <p:cNvSpPr>
                <a:spLocks noChangeArrowheads="1"/>
              </p:cNvSpPr>
              <p:nvPr/>
            </p:nvSpPr>
            <p:spPr bwMode="auto">
              <a:xfrm>
                <a:off x="1213450" y="431802"/>
                <a:ext cx="168276" cy="201614"/>
              </a:xfrm>
              <a:custGeom>
                <a:avLst/>
                <a:gdLst>
                  <a:gd name="T0" fmla="*/ 0 w 106"/>
                  <a:gd name="T1" fmla="*/ 126 h 127"/>
                  <a:gd name="T2" fmla="*/ 53 w 106"/>
                  <a:gd name="T3" fmla="*/ 0 h 127"/>
                  <a:gd name="T4" fmla="*/ 105 w 106"/>
                  <a:gd name="T5" fmla="*/ 126 h 127"/>
                  <a:gd name="T6" fmla="*/ 53 w 106"/>
                  <a:gd name="T7" fmla="*/ 84 h 127"/>
                  <a:gd name="T8" fmla="*/ 0 w 106"/>
                  <a:gd name="T9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0" y="126"/>
                    </a:moveTo>
                    <a:lnTo>
                      <a:pt x="53" y="0"/>
                    </a:lnTo>
                    <a:lnTo>
                      <a:pt x="105" y="126"/>
                    </a:lnTo>
                    <a:lnTo>
                      <a:pt x="53" y="84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V="1">
                <a:off x="1635728" y="581028"/>
                <a:ext cx="0" cy="195264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7"/>
              <p:cNvSpPr>
                <a:spLocks noChangeArrowheads="1"/>
              </p:cNvSpPr>
              <p:nvPr/>
            </p:nvSpPr>
            <p:spPr bwMode="auto">
              <a:xfrm>
                <a:off x="1551590" y="431802"/>
                <a:ext cx="168276" cy="201614"/>
              </a:xfrm>
              <a:custGeom>
                <a:avLst/>
                <a:gdLst>
                  <a:gd name="T0" fmla="*/ 0 w 106"/>
                  <a:gd name="T1" fmla="*/ 126 h 127"/>
                  <a:gd name="T2" fmla="*/ 53 w 106"/>
                  <a:gd name="T3" fmla="*/ 0 h 127"/>
                  <a:gd name="T4" fmla="*/ 105 w 106"/>
                  <a:gd name="T5" fmla="*/ 126 h 127"/>
                  <a:gd name="T6" fmla="*/ 53 w 106"/>
                  <a:gd name="T7" fmla="*/ 84 h 127"/>
                  <a:gd name="T8" fmla="*/ 0 w 106"/>
                  <a:gd name="T9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0" y="126"/>
                    </a:moveTo>
                    <a:lnTo>
                      <a:pt x="53" y="0"/>
                    </a:lnTo>
                    <a:lnTo>
                      <a:pt x="105" y="126"/>
                    </a:lnTo>
                    <a:lnTo>
                      <a:pt x="53" y="84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 flipV="1">
                <a:off x="1969105" y="576266"/>
                <a:ext cx="0" cy="195263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29"/>
              <p:cNvSpPr>
                <a:spLocks noChangeArrowheads="1"/>
              </p:cNvSpPr>
              <p:nvPr/>
            </p:nvSpPr>
            <p:spPr bwMode="auto">
              <a:xfrm>
                <a:off x="1884967" y="431802"/>
                <a:ext cx="168276" cy="201614"/>
              </a:xfrm>
              <a:custGeom>
                <a:avLst/>
                <a:gdLst>
                  <a:gd name="T0" fmla="*/ 0 w 106"/>
                  <a:gd name="T1" fmla="*/ 126 h 127"/>
                  <a:gd name="T2" fmla="*/ 53 w 106"/>
                  <a:gd name="T3" fmla="*/ 0 h 127"/>
                  <a:gd name="T4" fmla="*/ 105 w 106"/>
                  <a:gd name="T5" fmla="*/ 126 h 127"/>
                  <a:gd name="T6" fmla="*/ 53 w 106"/>
                  <a:gd name="T7" fmla="*/ 84 h 127"/>
                  <a:gd name="T8" fmla="*/ 0 w 106"/>
                  <a:gd name="T9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0" y="126"/>
                    </a:moveTo>
                    <a:lnTo>
                      <a:pt x="53" y="0"/>
                    </a:lnTo>
                    <a:lnTo>
                      <a:pt x="105" y="126"/>
                    </a:lnTo>
                    <a:lnTo>
                      <a:pt x="53" y="84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Line 30"/>
              <p:cNvSpPr>
                <a:spLocks noChangeShapeType="1"/>
              </p:cNvSpPr>
              <p:nvPr/>
            </p:nvSpPr>
            <p:spPr bwMode="auto">
              <a:xfrm flipV="1">
                <a:off x="2321532" y="582616"/>
                <a:ext cx="0" cy="193676"/>
              </a:xfrm>
              <a:prstGeom prst="line">
                <a:avLst/>
              </a:prstGeom>
              <a:noFill/>
              <a:ln w="50800">
                <a:solidFill>
                  <a:srgbClr val="3185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31"/>
              <p:cNvSpPr>
                <a:spLocks noChangeArrowheads="1"/>
              </p:cNvSpPr>
              <p:nvPr/>
            </p:nvSpPr>
            <p:spPr bwMode="auto">
              <a:xfrm>
                <a:off x="2238982" y="431802"/>
                <a:ext cx="168276" cy="201614"/>
              </a:xfrm>
              <a:custGeom>
                <a:avLst/>
                <a:gdLst>
                  <a:gd name="T0" fmla="*/ 0 w 106"/>
                  <a:gd name="T1" fmla="*/ 126 h 127"/>
                  <a:gd name="T2" fmla="*/ 52 w 106"/>
                  <a:gd name="T3" fmla="*/ 0 h 127"/>
                  <a:gd name="T4" fmla="*/ 105 w 106"/>
                  <a:gd name="T5" fmla="*/ 126 h 127"/>
                  <a:gd name="T6" fmla="*/ 52 w 106"/>
                  <a:gd name="T7" fmla="*/ 84 h 127"/>
                  <a:gd name="T8" fmla="*/ 0 w 106"/>
                  <a:gd name="T9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27">
                    <a:moveTo>
                      <a:pt x="0" y="126"/>
                    </a:moveTo>
                    <a:lnTo>
                      <a:pt x="52" y="0"/>
                    </a:lnTo>
                    <a:lnTo>
                      <a:pt x="105" y="126"/>
                    </a:lnTo>
                    <a:lnTo>
                      <a:pt x="52" y="84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31859C"/>
              </a:solidFill>
              <a:ln w="9525" cap="rnd">
                <a:solidFill>
                  <a:srgbClr val="31859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29" name="Group 37"/>
              <p:cNvGrpSpPr>
                <a:grpSpLocks/>
              </p:cNvGrpSpPr>
              <p:nvPr/>
            </p:nvGrpSpPr>
            <p:grpSpPr bwMode="auto">
              <a:xfrm>
                <a:off x="33929" y="1244608"/>
                <a:ext cx="400053" cy="303215"/>
                <a:chOff x="0" y="0"/>
                <a:chExt cx="400053" cy="303215"/>
              </a:xfrm>
            </p:grpSpPr>
            <p:sp>
              <p:nvSpPr>
                <p:cNvPr id="139" name="Line 32"/>
                <p:cNvSpPr>
                  <a:spLocks noChangeShapeType="1"/>
                </p:cNvSpPr>
                <p:nvPr/>
              </p:nvSpPr>
              <p:spPr bwMode="auto">
                <a:xfrm>
                  <a:off x="0" y="150814"/>
                  <a:ext cx="230189" cy="0"/>
                </a:xfrm>
                <a:prstGeom prst="line">
                  <a:avLst/>
                </a:prstGeom>
                <a:noFill/>
                <a:ln w="76200">
                  <a:solidFill>
                    <a:srgbClr val="31859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33"/>
                <p:cNvSpPr>
                  <a:spLocks noChangeArrowheads="1"/>
                </p:cNvSpPr>
                <p:nvPr/>
              </p:nvSpPr>
              <p:spPr bwMode="auto">
                <a:xfrm>
                  <a:off x="146051" y="0"/>
                  <a:ext cx="254002" cy="303215"/>
                </a:xfrm>
                <a:custGeom>
                  <a:avLst/>
                  <a:gdLst>
                    <a:gd name="T0" fmla="*/ 0 w 160"/>
                    <a:gd name="T1" fmla="*/ 0 h 191"/>
                    <a:gd name="T2" fmla="*/ 159 w 160"/>
                    <a:gd name="T3" fmla="*/ 95 h 191"/>
                    <a:gd name="T4" fmla="*/ 0 w 160"/>
                    <a:gd name="T5" fmla="*/ 190 h 191"/>
                    <a:gd name="T6" fmla="*/ 53 w 160"/>
                    <a:gd name="T7" fmla="*/ 95 h 191"/>
                    <a:gd name="T8" fmla="*/ 0 w 160"/>
                    <a:gd name="T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0" h="191">
                      <a:moveTo>
                        <a:pt x="0" y="0"/>
                      </a:moveTo>
                      <a:lnTo>
                        <a:pt x="159" y="95"/>
                      </a:lnTo>
                      <a:lnTo>
                        <a:pt x="0" y="190"/>
                      </a:lnTo>
                      <a:lnTo>
                        <a:pt x="53" y="9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1859C"/>
                </a:solidFill>
                <a:ln w="9525" cap="rnd">
                  <a:solidFill>
                    <a:srgbClr val="31859C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31" name="Freeform 36"/>
              <p:cNvSpPr>
                <a:spLocks noChangeArrowheads="1"/>
              </p:cNvSpPr>
              <p:nvPr/>
            </p:nvSpPr>
            <p:spPr bwMode="auto">
              <a:xfrm>
                <a:off x="1559527" y="1816112"/>
                <a:ext cx="98426" cy="74614"/>
              </a:xfrm>
              <a:custGeom>
                <a:avLst/>
                <a:gdLst>
                  <a:gd name="T0" fmla="*/ 61 w 62"/>
                  <a:gd name="T1" fmla="*/ 23 h 47"/>
                  <a:gd name="T2" fmla="*/ 52 w 62"/>
                  <a:gd name="T3" fmla="*/ 7 h 47"/>
                  <a:gd name="T4" fmla="*/ 30 w 62"/>
                  <a:gd name="T5" fmla="*/ 0 h 47"/>
                  <a:gd name="T6" fmla="*/ 9 w 62"/>
                  <a:gd name="T7" fmla="*/ 7 h 47"/>
                  <a:gd name="T8" fmla="*/ 0 w 62"/>
                  <a:gd name="T9" fmla="*/ 23 h 47"/>
                  <a:gd name="T10" fmla="*/ 9 w 62"/>
                  <a:gd name="T11" fmla="*/ 39 h 47"/>
                  <a:gd name="T12" fmla="*/ 30 w 62"/>
                  <a:gd name="T13" fmla="*/ 46 h 47"/>
                  <a:gd name="T14" fmla="*/ 52 w 62"/>
                  <a:gd name="T15" fmla="*/ 39 h 47"/>
                  <a:gd name="T16" fmla="*/ 61 w 62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7">
                    <a:moveTo>
                      <a:pt x="61" y="23"/>
                    </a:moveTo>
                    <a:lnTo>
                      <a:pt x="52" y="7"/>
                    </a:lnTo>
                    <a:lnTo>
                      <a:pt x="30" y="0"/>
                    </a:lnTo>
                    <a:lnTo>
                      <a:pt x="9" y="7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0" y="46"/>
                    </a:lnTo>
                    <a:lnTo>
                      <a:pt x="52" y="39"/>
                    </a:lnTo>
                    <a:lnTo>
                      <a:pt x="61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37"/>
              <p:cNvSpPr>
                <a:spLocks noChangeArrowheads="1"/>
              </p:cNvSpPr>
              <p:nvPr/>
            </p:nvSpPr>
            <p:spPr bwMode="auto">
              <a:xfrm>
                <a:off x="1300763" y="1652599"/>
                <a:ext cx="98426" cy="74613"/>
              </a:xfrm>
              <a:custGeom>
                <a:avLst/>
                <a:gdLst>
                  <a:gd name="T0" fmla="*/ 61 w 62"/>
                  <a:gd name="T1" fmla="*/ 23 h 47"/>
                  <a:gd name="T2" fmla="*/ 52 w 62"/>
                  <a:gd name="T3" fmla="*/ 7 h 47"/>
                  <a:gd name="T4" fmla="*/ 30 w 62"/>
                  <a:gd name="T5" fmla="*/ 0 h 47"/>
                  <a:gd name="T6" fmla="*/ 8 w 62"/>
                  <a:gd name="T7" fmla="*/ 7 h 47"/>
                  <a:gd name="T8" fmla="*/ 0 w 62"/>
                  <a:gd name="T9" fmla="*/ 23 h 47"/>
                  <a:gd name="T10" fmla="*/ 8 w 62"/>
                  <a:gd name="T11" fmla="*/ 39 h 47"/>
                  <a:gd name="T12" fmla="*/ 30 w 62"/>
                  <a:gd name="T13" fmla="*/ 46 h 47"/>
                  <a:gd name="T14" fmla="*/ 52 w 62"/>
                  <a:gd name="T15" fmla="*/ 39 h 47"/>
                  <a:gd name="T16" fmla="*/ 61 w 62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7">
                    <a:moveTo>
                      <a:pt x="61" y="23"/>
                    </a:moveTo>
                    <a:lnTo>
                      <a:pt x="52" y="7"/>
                    </a:lnTo>
                    <a:lnTo>
                      <a:pt x="30" y="0"/>
                    </a:lnTo>
                    <a:lnTo>
                      <a:pt x="8" y="7"/>
                    </a:lnTo>
                    <a:lnTo>
                      <a:pt x="0" y="23"/>
                    </a:lnTo>
                    <a:lnTo>
                      <a:pt x="8" y="39"/>
                    </a:lnTo>
                    <a:lnTo>
                      <a:pt x="30" y="46"/>
                    </a:lnTo>
                    <a:lnTo>
                      <a:pt x="52" y="39"/>
                    </a:lnTo>
                    <a:lnTo>
                      <a:pt x="61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38"/>
              <p:cNvSpPr>
                <a:spLocks noChangeArrowheads="1"/>
              </p:cNvSpPr>
              <p:nvPr/>
            </p:nvSpPr>
            <p:spPr bwMode="auto">
              <a:xfrm>
                <a:off x="1416651" y="933456"/>
                <a:ext cx="100014" cy="73026"/>
              </a:xfrm>
              <a:custGeom>
                <a:avLst/>
                <a:gdLst>
                  <a:gd name="T0" fmla="*/ 62 w 63"/>
                  <a:gd name="T1" fmla="*/ 22 h 46"/>
                  <a:gd name="T2" fmla="*/ 53 w 63"/>
                  <a:gd name="T3" fmla="*/ 6 h 46"/>
                  <a:gd name="T4" fmla="*/ 31 w 63"/>
                  <a:gd name="T5" fmla="*/ 0 h 46"/>
                  <a:gd name="T6" fmla="*/ 9 w 63"/>
                  <a:gd name="T7" fmla="*/ 6 h 46"/>
                  <a:gd name="T8" fmla="*/ 0 w 63"/>
                  <a:gd name="T9" fmla="*/ 22 h 46"/>
                  <a:gd name="T10" fmla="*/ 9 w 63"/>
                  <a:gd name="T11" fmla="*/ 39 h 46"/>
                  <a:gd name="T12" fmla="*/ 31 w 63"/>
                  <a:gd name="T13" fmla="*/ 45 h 46"/>
                  <a:gd name="T14" fmla="*/ 53 w 63"/>
                  <a:gd name="T15" fmla="*/ 39 h 46"/>
                  <a:gd name="T16" fmla="*/ 62 w 63"/>
                  <a:gd name="T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6">
                    <a:moveTo>
                      <a:pt x="62" y="22"/>
                    </a:moveTo>
                    <a:lnTo>
                      <a:pt x="53" y="6"/>
                    </a:lnTo>
                    <a:lnTo>
                      <a:pt x="31" y="0"/>
                    </a:lnTo>
                    <a:lnTo>
                      <a:pt x="9" y="6"/>
                    </a:lnTo>
                    <a:lnTo>
                      <a:pt x="0" y="22"/>
                    </a:lnTo>
                    <a:lnTo>
                      <a:pt x="9" y="39"/>
                    </a:lnTo>
                    <a:lnTo>
                      <a:pt x="31" y="45"/>
                    </a:lnTo>
                    <a:lnTo>
                      <a:pt x="53" y="39"/>
                    </a:lnTo>
                    <a:lnTo>
                      <a:pt x="62" y="22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39"/>
              <p:cNvSpPr>
                <a:spLocks noChangeArrowheads="1"/>
              </p:cNvSpPr>
              <p:nvPr/>
            </p:nvSpPr>
            <p:spPr bwMode="auto">
              <a:xfrm>
                <a:off x="975970" y="927100"/>
                <a:ext cx="98425" cy="74612"/>
              </a:xfrm>
              <a:custGeom>
                <a:avLst/>
                <a:gdLst>
                  <a:gd name="T0" fmla="*/ 61 w 62"/>
                  <a:gd name="T1" fmla="*/ 23 h 47"/>
                  <a:gd name="T2" fmla="*/ 52 w 62"/>
                  <a:gd name="T3" fmla="*/ 6 h 47"/>
                  <a:gd name="T4" fmla="*/ 30 w 62"/>
                  <a:gd name="T5" fmla="*/ 0 h 47"/>
                  <a:gd name="T6" fmla="*/ 8 w 62"/>
                  <a:gd name="T7" fmla="*/ 6 h 47"/>
                  <a:gd name="T8" fmla="*/ 0 w 62"/>
                  <a:gd name="T9" fmla="*/ 23 h 47"/>
                  <a:gd name="T10" fmla="*/ 8 w 62"/>
                  <a:gd name="T11" fmla="*/ 39 h 47"/>
                  <a:gd name="T12" fmla="*/ 30 w 62"/>
                  <a:gd name="T13" fmla="*/ 46 h 47"/>
                  <a:gd name="T14" fmla="*/ 52 w 62"/>
                  <a:gd name="T15" fmla="*/ 39 h 47"/>
                  <a:gd name="T16" fmla="*/ 61 w 62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7">
                    <a:moveTo>
                      <a:pt x="61" y="23"/>
                    </a:moveTo>
                    <a:lnTo>
                      <a:pt x="52" y="6"/>
                    </a:lnTo>
                    <a:lnTo>
                      <a:pt x="30" y="0"/>
                    </a:lnTo>
                    <a:lnTo>
                      <a:pt x="8" y="6"/>
                    </a:lnTo>
                    <a:lnTo>
                      <a:pt x="0" y="23"/>
                    </a:lnTo>
                    <a:lnTo>
                      <a:pt x="8" y="39"/>
                    </a:lnTo>
                    <a:lnTo>
                      <a:pt x="30" y="46"/>
                    </a:lnTo>
                    <a:lnTo>
                      <a:pt x="52" y="39"/>
                    </a:lnTo>
                    <a:lnTo>
                      <a:pt x="61" y="2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40"/>
              <p:cNvSpPr>
                <a:spLocks noChangeArrowheads="1"/>
              </p:cNvSpPr>
              <p:nvPr/>
            </p:nvSpPr>
            <p:spPr bwMode="auto">
              <a:xfrm>
                <a:off x="1307113" y="1819287"/>
                <a:ext cx="98426" cy="73026"/>
              </a:xfrm>
              <a:custGeom>
                <a:avLst/>
                <a:gdLst>
                  <a:gd name="T0" fmla="*/ 61 w 62"/>
                  <a:gd name="T1" fmla="*/ 23 h 46"/>
                  <a:gd name="T2" fmla="*/ 52 w 62"/>
                  <a:gd name="T3" fmla="*/ 6 h 46"/>
                  <a:gd name="T4" fmla="*/ 31 w 62"/>
                  <a:gd name="T5" fmla="*/ 0 h 46"/>
                  <a:gd name="T6" fmla="*/ 9 w 62"/>
                  <a:gd name="T7" fmla="*/ 6 h 46"/>
                  <a:gd name="T8" fmla="*/ 0 w 62"/>
                  <a:gd name="T9" fmla="*/ 23 h 46"/>
                  <a:gd name="T10" fmla="*/ 9 w 62"/>
                  <a:gd name="T11" fmla="*/ 39 h 46"/>
                  <a:gd name="T12" fmla="*/ 31 w 62"/>
                  <a:gd name="T13" fmla="*/ 45 h 46"/>
                  <a:gd name="T14" fmla="*/ 52 w 62"/>
                  <a:gd name="T15" fmla="*/ 39 h 46"/>
                  <a:gd name="T16" fmla="*/ 61 w 62"/>
                  <a:gd name="T17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6">
                    <a:moveTo>
                      <a:pt x="61" y="23"/>
                    </a:moveTo>
                    <a:lnTo>
                      <a:pt x="52" y="6"/>
                    </a:lnTo>
                    <a:lnTo>
                      <a:pt x="31" y="0"/>
                    </a:lnTo>
                    <a:lnTo>
                      <a:pt x="9" y="6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1" y="45"/>
                    </a:lnTo>
                    <a:lnTo>
                      <a:pt x="52" y="39"/>
                    </a:lnTo>
                    <a:lnTo>
                      <a:pt x="61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41"/>
              <p:cNvSpPr>
                <a:spLocks noChangeArrowheads="1"/>
              </p:cNvSpPr>
              <p:nvPr/>
            </p:nvSpPr>
            <p:spPr bwMode="auto">
              <a:xfrm>
                <a:off x="1956405" y="1636723"/>
                <a:ext cx="100014" cy="73026"/>
              </a:xfrm>
              <a:custGeom>
                <a:avLst/>
                <a:gdLst>
                  <a:gd name="T0" fmla="*/ 62 w 63"/>
                  <a:gd name="T1" fmla="*/ 22 h 46"/>
                  <a:gd name="T2" fmla="*/ 53 w 63"/>
                  <a:gd name="T3" fmla="*/ 6 h 46"/>
                  <a:gd name="T4" fmla="*/ 31 w 63"/>
                  <a:gd name="T5" fmla="*/ 0 h 46"/>
                  <a:gd name="T6" fmla="*/ 9 w 63"/>
                  <a:gd name="T7" fmla="*/ 6 h 46"/>
                  <a:gd name="T8" fmla="*/ 0 w 63"/>
                  <a:gd name="T9" fmla="*/ 22 h 46"/>
                  <a:gd name="T10" fmla="*/ 9 w 63"/>
                  <a:gd name="T11" fmla="*/ 39 h 46"/>
                  <a:gd name="T12" fmla="*/ 31 w 63"/>
                  <a:gd name="T13" fmla="*/ 45 h 46"/>
                  <a:gd name="T14" fmla="*/ 53 w 63"/>
                  <a:gd name="T15" fmla="*/ 39 h 46"/>
                  <a:gd name="T16" fmla="*/ 62 w 63"/>
                  <a:gd name="T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6">
                    <a:moveTo>
                      <a:pt x="62" y="22"/>
                    </a:moveTo>
                    <a:lnTo>
                      <a:pt x="53" y="6"/>
                    </a:lnTo>
                    <a:lnTo>
                      <a:pt x="31" y="0"/>
                    </a:lnTo>
                    <a:lnTo>
                      <a:pt x="9" y="6"/>
                    </a:lnTo>
                    <a:lnTo>
                      <a:pt x="0" y="22"/>
                    </a:lnTo>
                    <a:lnTo>
                      <a:pt x="9" y="39"/>
                    </a:lnTo>
                    <a:lnTo>
                      <a:pt x="31" y="45"/>
                    </a:lnTo>
                    <a:lnTo>
                      <a:pt x="53" y="39"/>
                    </a:lnTo>
                    <a:lnTo>
                      <a:pt x="62" y="22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42"/>
              <p:cNvSpPr>
                <a:spLocks noChangeArrowheads="1"/>
              </p:cNvSpPr>
              <p:nvPr/>
            </p:nvSpPr>
            <p:spPr bwMode="auto">
              <a:xfrm>
                <a:off x="2282483" y="1827212"/>
                <a:ext cx="98425" cy="73025"/>
              </a:xfrm>
              <a:custGeom>
                <a:avLst/>
                <a:gdLst>
                  <a:gd name="T0" fmla="*/ 61 w 62"/>
                  <a:gd name="T1" fmla="*/ 22 h 46"/>
                  <a:gd name="T2" fmla="*/ 52 w 62"/>
                  <a:gd name="T3" fmla="*/ 6 h 46"/>
                  <a:gd name="T4" fmla="*/ 30 w 62"/>
                  <a:gd name="T5" fmla="*/ 0 h 46"/>
                  <a:gd name="T6" fmla="*/ 9 w 62"/>
                  <a:gd name="T7" fmla="*/ 6 h 46"/>
                  <a:gd name="T8" fmla="*/ 0 w 62"/>
                  <a:gd name="T9" fmla="*/ 22 h 46"/>
                  <a:gd name="T10" fmla="*/ 9 w 62"/>
                  <a:gd name="T11" fmla="*/ 38 h 46"/>
                  <a:gd name="T12" fmla="*/ 30 w 62"/>
                  <a:gd name="T13" fmla="*/ 45 h 46"/>
                  <a:gd name="T14" fmla="*/ 52 w 62"/>
                  <a:gd name="T15" fmla="*/ 38 h 46"/>
                  <a:gd name="T16" fmla="*/ 61 w 62"/>
                  <a:gd name="T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6">
                    <a:moveTo>
                      <a:pt x="61" y="22"/>
                    </a:moveTo>
                    <a:lnTo>
                      <a:pt x="52" y="6"/>
                    </a:lnTo>
                    <a:lnTo>
                      <a:pt x="30" y="0"/>
                    </a:lnTo>
                    <a:lnTo>
                      <a:pt x="9" y="6"/>
                    </a:lnTo>
                    <a:lnTo>
                      <a:pt x="0" y="22"/>
                    </a:lnTo>
                    <a:lnTo>
                      <a:pt x="9" y="38"/>
                    </a:lnTo>
                    <a:lnTo>
                      <a:pt x="30" y="45"/>
                    </a:lnTo>
                    <a:lnTo>
                      <a:pt x="52" y="38"/>
                    </a:lnTo>
                    <a:lnTo>
                      <a:pt x="61" y="22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43"/>
              <p:cNvSpPr>
                <a:spLocks noChangeArrowheads="1"/>
              </p:cNvSpPr>
              <p:nvPr/>
            </p:nvSpPr>
            <p:spPr bwMode="auto">
              <a:xfrm>
                <a:off x="910235" y="1812937"/>
                <a:ext cx="100013" cy="73026"/>
              </a:xfrm>
              <a:custGeom>
                <a:avLst/>
                <a:gdLst>
                  <a:gd name="T0" fmla="*/ 62 w 63"/>
                  <a:gd name="T1" fmla="*/ 22 h 46"/>
                  <a:gd name="T2" fmla="*/ 53 w 63"/>
                  <a:gd name="T3" fmla="*/ 6 h 46"/>
                  <a:gd name="T4" fmla="*/ 31 w 63"/>
                  <a:gd name="T5" fmla="*/ 0 h 46"/>
                  <a:gd name="T6" fmla="*/ 9 w 63"/>
                  <a:gd name="T7" fmla="*/ 6 h 46"/>
                  <a:gd name="T8" fmla="*/ 0 w 63"/>
                  <a:gd name="T9" fmla="*/ 22 h 46"/>
                  <a:gd name="T10" fmla="*/ 9 w 63"/>
                  <a:gd name="T11" fmla="*/ 38 h 46"/>
                  <a:gd name="T12" fmla="*/ 31 w 63"/>
                  <a:gd name="T13" fmla="*/ 45 h 46"/>
                  <a:gd name="T14" fmla="*/ 53 w 63"/>
                  <a:gd name="T15" fmla="*/ 38 h 46"/>
                  <a:gd name="T16" fmla="*/ 62 w 63"/>
                  <a:gd name="T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6">
                    <a:moveTo>
                      <a:pt x="62" y="22"/>
                    </a:moveTo>
                    <a:lnTo>
                      <a:pt x="53" y="6"/>
                    </a:lnTo>
                    <a:lnTo>
                      <a:pt x="31" y="0"/>
                    </a:lnTo>
                    <a:lnTo>
                      <a:pt x="9" y="6"/>
                    </a:lnTo>
                    <a:lnTo>
                      <a:pt x="0" y="22"/>
                    </a:lnTo>
                    <a:lnTo>
                      <a:pt x="9" y="38"/>
                    </a:lnTo>
                    <a:lnTo>
                      <a:pt x="31" y="45"/>
                    </a:lnTo>
                    <a:lnTo>
                      <a:pt x="53" y="38"/>
                    </a:lnTo>
                    <a:lnTo>
                      <a:pt x="62" y="22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44"/>
              <p:cNvSpPr>
                <a:spLocks noChangeArrowheads="1"/>
              </p:cNvSpPr>
              <p:nvPr/>
            </p:nvSpPr>
            <p:spPr bwMode="auto">
              <a:xfrm>
                <a:off x="2261207" y="1033469"/>
                <a:ext cx="100014" cy="74613"/>
              </a:xfrm>
              <a:custGeom>
                <a:avLst/>
                <a:gdLst>
                  <a:gd name="T0" fmla="*/ 62 w 63"/>
                  <a:gd name="T1" fmla="*/ 23 h 47"/>
                  <a:gd name="T2" fmla="*/ 53 w 63"/>
                  <a:gd name="T3" fmla="*/ 6 h 47"/>
                  <a:gd name="T4" fmla="*/ 31 w 63"/>
                  <a:gd name="T5" fmla="*/ 0 h 47"/>
                  <a:gd name="T6" fmla="*/ 9 w 63"/>
                  <a:gd name="T7" fmla="*/ 6 h 47"/>
                  <a:gd name="T8" fmla="*/ 0 w 63"/>
                  <a:gd name="T9" fmla="*/ 23 h 47"/>
                  <a:gd name="T10" fmla="*/ 9 w 63"/>
                  <a:gd name="T11" fmla="*/ 39 h 47"/>
                  <a:gd name="T12" fmla="*/ 31 w 63"/>
                  <a:gd name="T13" fmla="*/ 46 h 47"/>
                  <a:gd name="T14" fmla="*/ 53 w 63"/>
                  <a:gd name="T15" fmla="*/ 39 h 47"/>
                  <a:gd name="T16" fmla="*/ 62 w 63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7">
                    <a:moveTo>
                      <a:pt x="62" y="23"/>
                    </a:moveTo>
                    <a:lnTo>
                      <a:pt x="53" y="6"/>
                    </a:lnTo>
                    <a:lnTo>
                      <a:pt x="31" y="0"/>
                    </a:lnTo>
                    <a:lnTo>
                      <a:pt x="9" y="6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1" y="46"/>
                    </a:lnTo>
                    <a:lnTo>
                      <a:pt x="53" y="39"/>
                    </a:lnTo>
                    <a:lnTo>
                      <a:pt x="62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45"/>
              <p:cNvSpPr>
                <a:spLocks noChangeArrowheads="1"/>
              </p:cNvSpPr>
              <p:nvPr/>
            </p:nvSpPr>
            <p:spPr bwMode="auto">
              <a:xfrm>
                <a:off x="1129312" y="1819287"/>
                <a:ext cx="100013" cy="73026"/>
              </a:xfrm>
              <a:custGeom>
                <a:avLst/>
                <a:gdLst>
                  <a:gd name="T0" fmla="*/ 62 w 63"/>
                  <a:gd name="T1" fmla="*/ 23 h 46"/>
                  <a:gd name="T2" fmla="*/ 53 w 63"/>
                  <a:gd name="T3" fmla="*/ 6 h 46"/>
                  <a:gd name="T4" fmla="*/ 31 w 63"/>
                  <a:gd name="T5" fmla="*/ 0 h 46"/>
                  <a:gd name="T6" fmla="*/ 9 w 63"/>
                  <a:gd name="T7" fmla="*/ 6 h 46"/>
                  <a:gd name="T8" fmla="*/ 0 w 63"/>
                  <a:gd name="T9" fmla="*/ 23 h 46"/>
                  <a:gd name="T10" fmla="*/ 9 w 63"/>
                  <a:gd name="T11" fmla="*/ 39 h 46"/>
                  <a:gd name="T12" fmla="*/ 31 w 63"/>
                  <a:gd name="T13" fmla="*/ 45 h 46"/>
                  <a:gd name="T14" fmla="*/ 53 w 63"/>
                  <a:gd name="T15" fmla="*/ 39 h 46"/>
                  <a:gd name="T16" fmla="*/ 62 w 63"/>
                  <a:gd name="T17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6">
                    <a:moveTo>
                      <a:pt x="62" y="23"/>
                    </a:moveTo>
                    <a:lnTo>
                      <a:pt x="53" y="6"/>
                    </a:lnTo>
                    <a:lnTo>
                      <a:pt x="31" y="0"/>
                    </a:lnTo>
                    <a:lnTo>
                      <a:pt x="9" y="6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1" y="45"/>
                    </a:lnTo>
                    <a:lnTo>
                      <a:pt x="53" y="39"/>
                    </a:lnTo>
                    <a:lnTo>
                      <a:pt x="62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Freeform 46"/>
              <p:cNvSpPr>
                <a:spLocks noChangeArrowheads="1"/>
              </p:cNvSpPr>
              <p:nvPr/>
            </p:nvSpPr>
            <p:spPr bwMode="auto">
              <a:xfrm>
                <a:off x="737196" y="928694"/>
                <a:ext cx="98426" cy="74613"/>
              </a:xfrm>
              <a:custGeom>
                <a:avLst/>
                <a:gdLst>
                  <a:gd name="T0" fmla="*/ 61 w 62"/>
                  <a:gd name="T1" fmla="*/ 23 h 47"/>
                  <a:gd name="T2" fmla="*/ 52 w 62"/>
                  <a:gd name="T3" fmla="*/ 6 h 47"/>
                  <a:gd name="T4" fmla="*/ 30 w 62"/>
                  <a:gd name="T5" fmla="*/ 0 h 47"/>
                  <a:gd name="T6" fmla="*/ 8 w 62"/>
                  <a:gd name="T7" fmla="*/ 6 h 47"/>
                  <a:gd name="T8" fmla="*/ 0 w 62"/>
                  <a:gd name="T9" fmla="*/ 23 h 47"/>
                  <a:gd name="T10" fmla="*/ 8 w 62"/>
                  <a:gd name="T11" fmla="*/ 39 h 47"/>
                  <a:gd name="T12" fmla="*/ 30 w 62"/>
                  <a:gd name="T13" fmla="*/ 46 h 47"/>
                  <a:gd name="T14" fmla="*/ 52 w 62"/>
                  <a:gd name="T15" fmla="*/ 39 h 47"/>
                  <a:gd name="T16" fmla="*/ 61 w 62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7">
                    <a:moveTo>
                      <a:pt x="61" y="23"/>
                    </a:moveTo>
                    <a:lnTo>
                      <a:pt x="52" y="6"/>
                    </a:lnTo>
                    <a:lnTo>
                      <a:pt x="30" y="0"/>
                    </a:lnTo>
                    <a:lnTo>
                      <a:pt x="8" y="6"/>
                    </a:lnTo>
                    <a:lnTo>
                      <a:pt x="0" y="23"/>
                    </a:lnTo>
                    <a:lnTo>
                      <a:pt x="8" y="39"/>
                    </a:lnTo>
                    <a:lnTo>
                      <a:pt x="30" y="46"/>
                    </a:lnTo>
                    <a:lnTo>
                      <a:pt x="52" y="39"/>
                    </a:lnTo>
                    <a:lnTo>
                      <a:pt x="61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47"/>
              <p:cNvSpPr>
                <a:spLocks noChangeArrowheads="1"/>
              </p:cNvSpPr>
              <p:nvPr/>
            </p:nvSpPr>
            <p:spPr bwMode="auto">
              <a:xfrm>
                <a:off x="1597627" y="1001719"/>
                <a:ext cx="98426" cy="74613"/>
              </a:xfrm>
              <a:custGeom>
                <a:avLst/>
                <a:gdLst>
                  <a:gd name="T0" fmla="*/ 61 w 62"/>
                  <a:gd name="T1" fmla="*/ 23 h 47"/>
                  <a:gd name="T2" fmla="*/ 52 w 62"/>
                  <a:gd name="T3" fmla="*/ 7 h 47"/>
                  <a:gd name="T4" fmla="*/ 31 w 62"/>
                  <a:gd name="T5" fmla="*/ 0 h 47"/>
                  <a:gd name="T6" fmla="*/ 9 w 62"/>
                  <a:gd name="T7" fmla="*/ 7 h 47"/>
                  <a:gd name="T8" fmla="*/ 0 w 62"/>
                  <a:gd name="T9" fmla="*/ 23 h 47"/>
                  <a:gd name="T10" fmla="*/ 9 w 62"/>
                  <a:gd name="T11" fmla="*/ 39 h 47"/>
                  <a:gd name="T12" fmla="*/ 31 w 62"/>
                  <a:gd name="T13" fmla="*/ 46 h 47"/>
                  <a:gd name="T14" fmla="*/ 52 w 62"/>
                  <a:gd name="T15" fmla="*/ 39 h 47"/>
                  <a:gd name="T16" fmla="*/ 61 w 62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7">
                    <a:moveTo>
                      <a:pt x="61" y="23"/>
                    </a:moveTo>
                    <a:lnTo>
                      <a:pt x="52" y="7"/>
                    </a:lnTo>
                    <a:lnTo>
                      <a:pt x="31" y="0"/>
                    </a:lnTo>
                    <a:lnTo>
                      <a:pt x="9" y="7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1" y="46"/>
                    </a:lnTo>
                    <a:lnTo>
                      <a:pt x="52" y="39"/>
                    </a:lnTo>
                    <a:lnTo>
                      <a:pt x="61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48"/>
              <p:cNvSpPr>
                <a:spLocks noChangeArrowheads="1"/>
              </p:cNvSpPr>
              <p:nvPr/>
            </p:nvSpPr>
            <p:spPr bwMode="auto">
              <a:xfrm>
                <a:off x="2294545" y="1295408"/>
                <a:ext cx="98426" cy="74614"/>
              </a:xfrm>
              <a:custGeom>
                <a:avLst/>
                <a:gdLst>
                  <a:gd name="T0" fmla="*/ 61 w 62"/>
                  <a:gd name="T1" fmla="*/ 23 h 47"/>
                  <a:gd name="T2" fmla="*/ 52 w 62"/>
                  <a:gd name="T3" fmla="*/ 6 h 47"/>
                  <a:gd name="T4" fmla="*/ 30 w 62"/>
                  <a:gd name="T5" fmla="*/ 0 h 47"/>
                  <a:gd name="T6" fmla="*/ 8 w 62"/>
                  <a:gd name="T7" fmla="*/ 6 h 47"/>
                  <a:gd name="T8" fmla="*/ 0 w 62"/>
                  <a:gd name="T9" fmla="*/ 23 h 47"/>
                  <a:gd name="T10" fmla="*/ 8 w 62"/>
                  <a:gd name="T11" fmla="*/ 39 h 47"/>
                  <a:gd name="T12" fmla="*/ 30 w 62"/>
                  <a:gd name="T13" fmla="*/ 46 h 47"/>
                  <a:gd name="T14" fmla="*/ 52 w 62"/>
                  <a:gd name="T15" fmla="*/ 39 h 47"/>
                  <a:gd name="T16" fmla="*/ 61 w 62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7">
                    <a:moveTo>
                      <a:pt x="61" y="23"/>
                    </a:moveTo>
                    <a:lnTo>
                      <a:pt x="52" y="6"/>
                    </a:lnTo>
                    <a:lnTo>
                      <a:pt x="30" y="0"/>
                    </a:lnTo>
                    <a:lnTo>
                      <a:pt x="8" y="6"/>
                    </a:lnTo>
                    <a:lnTo>
                      <a:pt x="0" y="23"/>
                    </a:lnTo>
                    <a:lnTo>
                      <a:pt x="8" y="39"/>
                    </a:lnTo>
                    <a:lnTo>
                      <a:pt x="30" y="46"/>
                    </a:lnTo>
                    <a:lnTo>
                      <a:pt x="52" y="39"/>
                    </a:lnTo>
                    <a:lnTo>
                      <a:pt x="61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49"/>
              <p:cNvSpPr>
                <a:spLocks noChangeArrowheads="1"/>
              </p:cNvSpPr>
              <p:nvPr/>
            </p:nvSpPr>
            <p:spPr bwMode="auto">
              <a:xfrm>
                <a:off x="757834" y="1814525"/>
                <a:ext cx="100013" cy="74613"/>
              </a:xfrm>
              <a:custGeom>
                <a:avLst/>
                <a:gdLst>
                  <a:gd name="T0" fmla="*/ 62 w 63"/>
                  <a:gd name="T1" fmla="*/ 23 h 47"/>
                  <a:gd name="T2" fmla="*/ 53 w 63"/>
                  <a:gd name="T3" fmla="*/ 6 h 47"/>
                  <a:gd name="T4" fmla="*/ 31 w 63"/>
                  <a:gd name="T5" fmla="*/ 0 h 47"/>
                  <a:gd name="T6" fmla="*/ 9 w 63"/>
                  <a:gd name="T7" fmla="*/ 6 h 47"/>
                  <a:gd name="T8" fmla="*/ 0 w 63"/>
                  <a:gd name="T9" fmla="*/ 23 h 47"/>
                  <a:gd name="T10" fmla="*/ 9 w 63"/>
                  <a:gd name="T11" fmla="*/ 39 h 47"/>
                  <a:gd name="T12" fmla="*/ 31 w 63"/>
                  <a:gd name="T13" fmla="*/ 46 h 47"/>
                  <a:gd name="T14" fmla="*/ 53 w 63"/>
                  <a:gd name="T15" fmla="*/ 39 h 47"/>
                  <a:gd name="T16" fmla="*/ 62 w 63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7">
                    <a:moveTo>
                      <a:pt x="62" y="23"/>
                    </a:moveTo>
                    <a:lnTo>
                      <a:pt x="53" y="6"/>
                    </a:lnTo>
                    <a:lnTo>
                      <a:pt x="31" y="0"/>
                    </a:lnTo>
                    <a:lnTo>
                      <a:pt x="9" y="6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1" y="46"/>
                    </a:lnTo>
                    <a:lnTo>
                      <a:pt x="53" y="39"/>
                    </a:lnTo>
                    <a:lnTo>
                      <a:pt x="62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50"/>
              <p:cNvSpPr>
                <a:spLocks noChangeArrowheads="1"/>
              </p:cNvSpPr>
              <p:nvPr/>
            </p:nvSpPr>
            <p:spPr bwMode="auto">
              <a:xfrm>
                <a:off x="1872908" y="1830387"/>
                <a:ext cx="98425" cy="73025"/>
              </a:xfrm>
              <a:custGeom>
                <a:avLst/>
                <a:gdLst>
                  <a:gd name="T0" fmla="*/ 61 w 62"/>
                  <a:gd name="T1" fmla="*/ 23 h 46"/>
                  <a:gd name="T2" fmla="*/ 52 w 62"/>
                  <a:gd name="T3" fmla="*/ 6 h 46"/>
                  <a:gd name="T4" fmla="*/ 30 w 62"/>
                  <a:gd name="T5" fmla="*/ 0 h 46"/>
                  <a:gd name="T6" fmla="*/ 8 w 62"/>
                  <a:gd name="T7" fmla="*/ 6 h 46"/>
                  <a:gd name="T8" fmla="*/ 0 w 62"/>
                  <a:gd name="T9" fmla="*/ 23 h 46"/>
                  <a:gd name="T10" fmla="*/ 8 w 62"/>
                  <a:gd name="T11" fmla="*/ 39 h 46"/>
                  <a:gd name="T12" fmla="*/ 30 w 62"/>
                  <a:gd name="T13" fmla="*/ 45 h 46"/>
                  <a:gd name="T14" fmla="*/ 52 w 62"/>
                  <a:gd name="T15" fmla="*/ 39 h 46"/>
                  <a:gd name="T16" fmla="*/ 61 w 62"/>
                  <a:gd name="T17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6">
                    <a:moveTo>
                      <a:pt x="61" y="23"/>
                    </a:moveTo>
                    <a:lnTo>
                      <a:pt x="52" y="6"/>
                    </a:lnTo>
                    <a:lnTo>
                      <a:pt x="30" y="0"/>
                    </a:lnTo>
                    <a:lnTo>
                      <a:pt x="8" y="6"/>
                    </a:lnTo>
                    <a:lnTo>
                      <a:pt x="0" y="23"/>
                    </a:lnTo>
                    <a:lnTo>
                      <a:pt x="8" y="39"/>
                    </a:lnTo>
                    <a:lnTo>
                      <a:pt x="30" y="45"/>
                    </a:lnTo>
                    <a:lnTo>
                      <a:pt x="52" y="39"/>
                    </a:lnTo>
                    <a:lnTo>
                      <a:pt x="61" y="2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51"/>
              <p:cNvSpPr>
                <a:spLocks noChangeArrowheads="1"/>
              </p:cNvSpPr>
              <p:nvPr/>
            </p:nvSpPr>
            <p:spPr bwMode="auto">
              <a:xfrm>
                <a:off x="2312007" y="930281"/>
                <a:ext cx="98426" cy="74614"/>
              </a:xfrm>
              <a:custGeom>
                <a:avLst/>
                <a:gdLst>
                  <a:gd name="T0" fmla="*/ 61 w 62"/>
                  <a:gd name="T1" fmla="*/ 23 h 47"/>
                  <a:gd name="T2" fmla="*/ 52 w 62"/>
                  <a:gd name="T3" fmla="*/ 7 h 47"/>
                  <a:gd name="T4" fmla="*/ 31 w 62"/>
                  <a:gd name="T5" fmla="*/ 0 h 47"/>
                  <a:gd name="T6" fmla="*/ 9 w 62"/>
                  <a:gd name="T7" fmla="*/ 7 h 47"/>
                  <a:gd name="T8" fmla="*/ 0 w 62"/>
                  <a:gd name="T9" fmla="*/ 23 h 47"/>
                  <a:gd name="T10" fmla="*/ 9 w 62"/>
                  <a:gd name="T11" fmla="*/ 39 h 47"/>
                  <a:gd name="T12" fmla="*/ 31 w 62"/>
                  <a:gd name="T13" fmla="*/ 46 h 47"/>
                  <a:gd name="T14" fmla="*/ 52 w 62"/>
                  <a:gd name="T15" fmla="*/ 39 h 47"/>
                  <a:gd name="T16" fmla="*/ 61 w 62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7">
                    <a:moveTo>
                      <a:pt x="61" y="23"/>
                    </a:moveTo>
                    <a:lnTo>
                      <a:pt x="52" y="7"/>
                    </a:lnTo>
                    <a:lnTo>
                      <a:pt x="31" y="0"/>
                    </a:lnTo>
                    <a:lnTo>
                      <a:pt x="9" y="7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1" y="46"/>
                    </a:lnTo>
                    <a:lnTo>
                      <a:pt x="52" y="39"/>
                    </a:lnTo>
                    <a:lnTo>
                      <a:pt x="61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Freeform 52"/>
              <p:cNvSpPr>
                <a:spLocks noChangeArrowheads="1"/>
              </p:cNvSpPr>
              <p:nvPr/>
            </p:nvSpPr>
            <p:spPr bwMode="auto">
              <a:xfrm>
                <a:off x="2004030" y="930281"/>
                <a:ext cx="100014" cy="74614"/>
              </a:xfrm>
              <a:custGeom>
                <a:avLst/>
                <a:gdLst>
                  <a:gd name="T0" fmla="*/ 62 w 63"/>
                  <a:gd name="T1" fmla="*/ 23 h 47"/>
                  <a:gd name="T2" fmla="*/ 53 w 63"/>
                  <a:gd name="T3" fmla="*/ 6 h 47"/>
                  <a:gd name="T4" fmla="*/ 31 w 63"/>
                  <a:gd name="T5" fmla="*/ 0 h 47"/>
                  <a:gd name="T6" fmla="*/ 9 w 63"/>
                  <a:gd name="T7" fmla="*/ 6 h 47"/>
                  <a:gd name="T8" fmla="*/ 0 w 63"/>
                  <a:gd name="T9" fmla="*/ 23 h 47"/>
                  <a:gd name="T10" fmla="*/ 9 w 63"/>
                  <a:gd name="T11" fmla="*/ 39 h 47"/>
                  <a:gd name="T12" fmla="*/ 31 w 63"/>
                  <a:gd name="T13" fmla="*/ 46 h 47"/>
                  <a:gd name="T14" fmla="*/ 53 w 63"/>
                  <a:gd name="T15" fmla="*/ 39 h 47"/>
                  <a:gd name="T16" fmla="*/ 62 w 63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7">
                    <a:moveTo>
                      <a:pt x="62" y="23"/>
                    </a:moveTo>
                    <a:lnTo>
                      <a:pt x="53" y="6"/>
                    </a:lnTo>
                    <a:lnTo>
                      <a:pt x="31" y="0"/>
                    </a:lnTo>
                    <a:lnTo>
                      <a:pt x="9" y="6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1" y="46"/>
                    </a:lnTo>
                    <a:lnTo>
                      <a:pt x="53" y="39"/>
                    </a:lnTo>
                    <a:lnTo>
                      <a:pt x="62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53"/>
              <p:cNvSpPr>
                <a:spLocks noChangeArrowheads="1"/>
              </p:cNvSpPr>
              <p:nvPr/>
            </p:nvSpPr>
            <p:spPr bwMode="auto">
              <a:xfrm>
                <a:off x="1877029" y="930281"/>
                <a:ext cx="100014" cy="74614"/>
              </a:xfrm>
              <a:custGeom>
                <a:avLst/>
                <a:gdLst>
                  <a:gd name="T0" fmla="*/ 62 w 63"/>
                  <a:gd name="T1" fmla="*/ 23 h 47"/>
                  <a:gd name="T2" fmla="*/ 53 w 63"/>
                  <a:gd name="T3" fmla="*/ 7 h 47"/>
                  <a:gd name="T4" fmla="*/ 31 w 63"/>
                  <a:gd name="T5" fmla="*/ 0 h 47"/>
                  <a:gd name="T6" fmla="*/ 9 w 63"/>
                  <a:gd name="T7" fmla="*/ 7 h 47"/>
                  <a:gd name="T8" fmla="*/ 0 w 63"/>
                  <a:gd name="T9" fmla="*/ 23 h 47"/>
                  <a:gd name="T10" fmla="*/ 9 w 63"/>
                  <a:gd name="T11" fmla="*/ 39 h 47"/>
                  <a:gd name="T12" fmla="*/ 31 w 63"/>
                  <a:gd name="T13" fmla="*/ 46 h 47"/>
                  <a:gd name="T14" fmla="*/ 53 w 63"/>
                  <a:gd name="T15" fmla="*/ 39 h 47"/>
                  <a:gd name="T16" fmla="*/ 62 w 63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7">
                    <a:moveTo>
                      <a:pt x="62" y="23"/>
                    </a:moveTo>
                    <a:lnTo>
                      <a:pt x="53" y="7"/>
                    </a:lnTo>
                    <a:lnTo>
                      <a:pt x="31" y="0"/>
                    </a:lnTo>
                    <a:lnTo>
                      <a:pt x="9" y="7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1" y="46"/>
                    </a:lnTo>
                    <a:lnTo>
                      <a:pt x="53" y="39"/>
                    </a:lnTo>
                    <a:lnTo>
                      <a:pt x="62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54"/>
              <p:cNvSpPr>
                <a:spLocks noChangeArrowheads="1"/>
              </p:cNvSpPr>
              <p:nvPr/>
            </p:nvSpPr>
            <p:spPr bwMode="auto">
              <a:xfrm>
                <a:off x="1399189" y="1277946"/>
                <a:ext cx="71438" cy="117476"/>
              </a:xfrm>
              <a:custGeom>
                <a:avLst/>
                <a:gdLst>
                  <a:gd name="T0" fmla="*/ 41 w 45"/>
                  <a:gd name="T1" fmla="*/ 0 h 74"/>
                  <a:gd name="T2" fmla="*/ 27 w 45"/>
                  <a:gd name="T3" fmla="*/ 1 h 74"/>
                  <a:gd name="T4" fmla="*/ 10 w 45"/>
                  <a:gd name="T5" fmla="*/ 22 h 74"/>
                  <a:gd name="T6" fmla="*/ 0 w 45"/>
                  <a:gd name="T7" fmla="*/ 52 h 74"/>
                  <a:gd name="T8" fmla="*/ 4 w 45"/>
                  <a:gd name="T9" fmla="*/ 73 h 74"/>
                  <a:gd name="T10" fmla="*/ 17 w 45"/>
                  <a:gd name="T11" fmla="*/ 72 h 74"/>
                  <a:gd name="T12" fmla="*/ 34 w 45"/>
                  <a:gd name="T13" fmla="*/ 50 h 74"/>
                  <a:gd name="T14" fmla="*/ 44 w 45"/>
                  <a:gd name="T15" fmla="*/ 20 h 74"/>
                  <a:gd name="T16" fmla="*/ 41 w 4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4">
                    <a:moveTo>
                      <a:pt x="41" y="0"/>
                    </a:moveTo>
                    <a:lnTo>
                      <a:pt x="27" y="1"/>
                    </a:lnTo>
                    <a:lnTo>
                      <a:pt x="10" y="22"/>
                    </a:lnTo>
                    <a:lnTo>
                      <a:pt x="0" y="52"/>
                    </a:lnTo>
                    <a:lnTo>
                      <a:pt x="4" y="73"/>
                    </a:lnTo>
                    <a:lnTo>
                      <a:pt x="17" y="72"/>
                    </a:lnTo>
                    <a:lnTo>
                      <a:pt x="34" y="50"/>
                    </a:lnTo>
                    <a:lnTo>
                      <a:pt x="44" y="2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55"/>
              <p:cNvSpPr>
                <a:spLocks noChangeArrowheads="1"/>
              </p:cNvSpPr>
              <p:nvPr/>
            </p:nvSpPr>
            <p:spPr bwMode="auto">
              <a:xfrm>
                <a:off x="2008793" y="1770074"/>
                <a:ext cx="69850" cy="115888"/>
              </a:xfrm>
              <a:custGeom>
                <a:avLst/>
                <a:gdLst>
                  <a:gd name="T0" fmla="*/ 40 w 44"/>
                  <a:gd name="T1" fmla="*/ 0 h 73"/>
                  <a:gd name="T2" fmla="*/ 26 w 44"/>
                  <a:gd name="T3" fmla="*/ 0 h 73"/>
                  <a:gd name="T4" fmla="*/ 10 w 44"/>
                  <a:gd name="T5" fmla="*/ 22 h 73"/>
                  <a:gd name="T6" fmla="*/ 0 w 44"/>
                  <a:gd name="T7" fmla="*/ 52 h 73"/>
                  <a:gd name="T8" fmla="*/ 3 w 44"/>
                  <a:gd name="T9" fmla="*/ 72 h 73"/>
                  <a:gd name="T10" fmla="*/ 17 w 44"/>
                  <a:gd name="T11" fmla="*/ 71 h 73"/>
                  <a:gd name="T12" fmla="*/ 33 w 44"/>
                  <a:gd name="T13" fmla="*/ 50 h 73"/>
                  <a:gd name="T14" fmla="*/ 43 w 44"/>
                  <a:gd name="T15" fmla="*/ 20 h 73"/>
                  <a:gd name="T16" fmla="*/ 40 w 44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3">
                    <a:moveTo>
                      <a:pt x="40" y="0"/>
                    </a:moveTo>
                    <a:lnTo>
                      <a:pt x="26" y="0"/>
                    </a:lnTo>
                    <a:lnTo>
                      <a:pt x="10" y="22"/>
                    </a:lnTo>
                    <a:lnTo>
                      <a:pt x="0" y="52"/>
                    </a:lnTo>
                    <a:lnTo>
                      <a:pt x="3" y="72"/>
                    </a:lnTo>
                    <a:lnTo>
                      <a:pt x="17" y="71"/>
                    </a:lnTo>
                    <a:lnTo>
                      <a:pt x="33" y="50"/>
                    </a:lnTo>
                    <a:lnTo>
                      <a:pt x="43" y="2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56"/>
              <p:cNvSpPr>
                <a:spLocks noChangeArrowheads="1"/>
              </p:cNvSpPr>
              <p:nvPr/>
            </p:nvSpPr>
            <p:spPr bwMode="auto">
              <a:xfrm>
                <a:off x="1693520" y="919162"/>
                <a:ext cx="69850" cy="117475"/>
              </a:xfrm>
              <a:custGeom>
                <a:avLst/>
                <a:gdLst>
                  <a:gd name="T0" fmla="*/ 40 w 44"/>
                  <a:gd name="T1" fmla="*/ 0 h 74"/>
                  <a:gd name="T2" fmla="*/ 26 w 44"/>
                  <a:gd name="T3" fmla="*/ 1 h 74"/>
                  <a:gd name="T4" fmla="*/ 10 w 44"/>
                  <a:gd name="T5" fmla="*/ 22 h 74"/>
                  <a:gd name="T6" fmla="*/ 0 w 44"/>
                  <a:gd name="T7" fmla="*/ 52 h 74"/>
                  <a:gd name="T8" fmla="*/ 3 w 44"/>
                  <a:gd name="T9" fmla="*/ 73 h 74"/>
                  <a:gd name="T10" fmla="*/ 16 w 44"/>
                  <a:gd name="T11" fmla="*/ 72 h 74"/>
                  <a:gd name="T12" fmla="*/ 33 w 44"/>
                  <a:gd name="T13" fmla="*/ 50 h 74"/>
                  <a:gd name="T14" fmla="*/ 43 w 44"/>
                  <a:gd name="T15" fmla="*/ 20 h 74"/>
                  <a:gd name="T16" fmla="*/ 40 w 44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4">
                    <a:moveTo>
                      <a:pt x="40" y="0"/>
                    </a:moveTo>
                    <a:lnTo>
                      <a:pt x="26" y="1"/>
                    </a:lnTo>
                    <a:lnTo>
                      <a:pt x="10" y="22"/>
                    </a:lnTo>
                    <a:lnTo>
                      <a:pt x="0" y="52"/>
                    </a:lnTo>
                    <a:lnTo>
                      <a:pt x="3" y="73"/>
                    </a:lnTo>
                    <a:lnTo>
                      <a:pt x="16" y="72"/>
                    </a:lnTo>
                    <a:lnTo>
                      <a:pt x="33" y="50"/>
                    </a:lnTo>
                    <a:lnTo>
                      <a:pt x="43" y="2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57"/>
              <p:cNvSpPr>
                <a:spLocks noChangeArrowheads="1"/>
              </p:cNvSpPr>
              <p:nvPr/>
            </p:nvSpPr>
            <p:spPr bwMode="auto">
              <a:xfrm>
                <a:off x="1070574" y="1174757"/>
                <a:ext cx="69850" cy="117476"/>
              </a:xfrm>
              <a:custGeom>
                <a:avLst/>
                <a:gdLst>
                  <a:gd name="T0" fmla="*/ 41 w 44"/>
                  <a:gd name="T1" fmla="*/ 0 h 74"/>
                  <a:gd name="T2" fmla="*/ 27 w 44"/>
                  <a:gd name="T3" fmla="*/ 1 h 74"/>
                  <a:gd name="T4" fmla="*/ 10 w 44"/>
                  <a:gd name="T5" fmla="*/ 23 h 74"/>
                  <a:gd name="T6" fmla="*/ 0 w 44"/>
                  <a:gd name="T7" fmla="*/ 53 h 74"/>
                  <a:gd name="T8" fmla="*/ 3 w 44"/>
                  <a:gd name="T9" fmla="*/ 73 h 74"/>
                  <a:gd name="T10" fmla="*/ 17 w 44"/>
                  <a:gd name="T11" fmla="*/ 72 h 74"/>
                  <a:gd name="T12" fmla="*/ 34 w 44"/>
                  <a:gd name="T13" fmla="*/ 50 h 74"/>
                  <a:gd name="T14" fmla="*/ 43 w 44"/>
                  <a:gd name="T15" fmla="*/ 20 h 74"/>
                  <a:gd name="T16" fmla="*/ 41 w 44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4">
                    <a:moveTo>
                      <a:pt x="41" y="0"/>
                    </a:moveTo>
                    <a:lnTo>
                      <a:pt x="27" y="1"/>
                    </a:lnTo>
                    <a:lnTo>
                      <a:pt x="10" y="23"/>
                    </a:lnTo>
                    <a:lnTo>
                      <a:pt x="0" y="53"/>
                    </a:lnTo>
                    <a:lnTo>
                      <a:pt x="3" y="73"/>
                    </a:lnTo>
                    <a:lnTo>
                      <a:pt x="17" y="72"/>
                    </a:lnTo>
                    <a:lnTo>
                      <a:pt x="34" y="50"/>
                    </a:lnTo>
                    <a:lnTo>
                      <a:pt x="43" y="2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58"/>
              <p:cNvSpPr>
                <a:spLocks noChangeArrowheads="1"/>
              </p:cNvSpPr>
              <p:nvPr/>
            </p:nvSpPr>
            <p:spPr bwMode="auto">
              <a:xfrm>
                <a:off x="789585" y="1566873"/>
                <a:ext cx="71438" cy="117476"/>
              </a:xfrm>
              <a:custGeom>
                <a:avLst/>
                <a:gdLst>
                  <a:gd name="T0" fmla="*/ 41 w 45"/>
                  <a:gd name="T1" fmla="*/ 0 h 74"/>
                  <a:gd name="T2" fmla="*/ 27 w 45"/>
                  <a:gd name="T3" fmla="*/ 1 h 74"/>
                  <a:gd name="T4" fmla="*/ 10 w 45"/>
                  <a:gd name="T5" fmla="*/ 23 h 74"/>
                  <a:gd name="T6" fmla="*/ 0 w 45"/>
                  <a:gd name="T7" fmla="*/ 53 h 74"/>
                  <a:gd name="T8" fmla="*/ 4 w 45"/>
                  <a:gd name="T9" fmla="*/ 73 h 74"/>
                  <a:gd name="T10" fmla="*/ 17 w 45"/>
                  <a:gd name="T11" fmla="*/ 72 h 74"/>
                  <a:gd name="T12" fmla="*/ 34 w 45"/>
                  <a:gd name="T13" fmla="*/ 50 h 74"/>
                  <a:gd name="T14" fmla="*/ 44 w 45"/>
                  <a:gd name="T15" fmla="*/ 20 h 74"/>
                  <a:gd name="T16" fmla="*/ 41 w 4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4">
                    <a:moveTo>
                      <a:pt x="41" y="0"/>
                    </a:moveTo>
                    <a:lnTo>
                      <a:pt x="27" y="1"/>
                    </a:lnTo>
                    <a:lnTo>
                      <a:pt x="10" y="23"/>
                    </a:lnTo>
                    <a:lnTo>
                      <a:pt x="0" y="53"/>
                    </a:lnTo>
                    <a:lnTo>
                      <a:pt x="4" y="73"/>
                    </a:lnTo>
                    <a:lnTo>
                      <a:pt x="17" y="72"/>
                    </a:lnTo>
                    <a:lnTo>
                      <a:pt x="34" y="50"/>
                    </a:lnTo>
                    <a:lnTo>
                      <a:pt x="44" y="2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59"/>
              <p:cNvSpPr>
                <a:spLocks noChangeArrowheads="1"/>
              </p:cNvSpPr>
              <p:nvPr/>
            </p:nvSpPr>
            <p:spPr bwMode="auto">
              <a:xfrm>
                <a:off x="1648428" y="1452572"/>
                <a:ext cx="69850" cy="115888"/>
              </a:xfrm>
              <a:custGeom>
                <a:avLst/>
                <a:gdLst>
                  <a:gd name="T0" fmla="*/ 41 w 44"/>
                  <a:gd name="T1" fmla="*/ 0 h 73"/>
                  <a:gd name="T2" fmla="*/ 27 w 44"/>
                  <a:gd name="T3" fmla="*/ 1 h 73"/>
                  <a:gd name="T4" fmla="*/ 10 w 44"/>
                  <a:gd name="T5" fmla="*/ 22 h 73"/>
                  <a:gd name="T6" fmla="*/ 0 w 44"/>
                  <a:gd name="T7" fmla="*/ 52 h 73"/>
                  <a:gd name="T8" fmla="*/ 3 w 44"/>
                  <a:gd name="T9" fmla="*/ 72 h 73"/>
                  <a:gd name="T10" fmla="*/ 17 w 44"/>
                  <a:gd name="T11" fmla="*/ 72 h 73"/>
                  <a:gd name="T12" fmla="*/ 34 w 44"/>
                  <a:gd name="T13" fmla="*/ 50 h 73"/>
                  <a:gd name="T14" fmla="*/ 43 w 44"/>
                  <a:gd name="T15" fmla="*/ 20 h 73"/>
                  <a:gd name="T16" fmla="*/ 41 w 44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3">
                    <a:moveTo>
                      <a:pt x="41" y="0"/>
                    </a:moveTo>
                    <a:lnTo>
                      <a:pt x="27" y="1"/>
                    </a:lnTo>
                    <a:lnTo>
                      <a:pt x="10" y="22"/>
                    </a:lnTo>
                    <a:lnTo>
                      <a:pt x="0" y="52"/>
                    </a:lnTo>
                    <a:lnTo>
                      <a:pt x="3" y="72"/>
                    </a:lnTo>
                    <a:lnTo>
                      <a:pt x="17" y="72"/>
                    </a:lnTo>
                    <a:lnTo>
                      <a:pt x="34" y="50"/>
                    </a:lnTo>
                    <a:lnTo>
                      <a:pt x="43" y="2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60"/>
              <p:cNvSpPr>
                <a:spLocks noChangeArrowheads="1"/>
              </p:cNvSpPr>
              <p:nvPr/>
            </p:nvSpPr>
            <p:spPr bwMode="auto">
              <a:xfrm>
                <a:off x="2256445" y="1568460"/>
                <a:ext cx="69850" cy="117476"/>
              </a:xfrm>
              <a:custGeom>
                <a:avLst/>
                <a:gdLst>
                  <a:gd name="T0" fmla="*/ 41 w 44"/>
                  <a:gd name="T1" fmla="*/ 0 h 74"/>
                  <a:gd name="T2" fmla="*/ 27 w 44"/>
                  <a:gd name="T3" fmla="*/ 1 h 74"/>
                  <a:gd name="T4" fmla="*/ 10 w 44"/>
                  <a:gd name="T5" fmla="*/ 22 h 74"/>
                  <a:gd name="T6" fmla="*/ 0 w 44"/>
                  <a:gd name="T7" fmla="*/ 52 h 74"/>
                  <a:gd name="T8" fmla="*/ 3 w 44"/>
                  <a:gd name="T9" fmla="*/ 73 h 74"/>
                  <a:gd name="T10" fmla="*/ 17 w 44"/>
                  <a:gd name="T11" fmla="*/ 72 h 74"/>
                  <a:gd name="T12" fmla="*/ 34 w 44"/>
                  <a:gd name="T13" fmla="*/ 50 h 74"/>
                  <a:gd name="T14" fmla="*/ 43 w 44"/>
                  <a:gd name="T15" fmla="*/ 20 h 74"/>
                  <a:gd name="T16" fmla="*/ 41 w 44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4">
                    <a:moveTo>
                      <a:pt x="41" y="0"/>
                    </a:moveTo>
                    <a:lnTo>
                      <a:pt x="27" y="1"/>
                    </a:lnTo>
                    <a:lnTo>
                      <a:pt x="10" y="22"/>
                    </a:lnTo>
                    <a:lnTo>
                      <a:pt x="0" y="52"/>
                    </a:lnTo>
                    <a:lnTo>
                      <a:pt x="3" y="73"/>
                    </a:lnTo>
                    <a:lnTo>
                      <a:pt x="17" y="72"/>
                    </a:lnTo>
                    <a:lnTo>
                      <a:pt x="34" y="50"/>
                    </a:lnTo>
                    <a:lnTo>
                      <a:pt x="43" y="2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61"/>
              <p:cNvSpPr>
                <a:spLocks noChangeArrowheads="1"/>
              </p:cNvSpPr>
              <p:nvPr/>
            </p:nvSpPr>
            <p:spPr bwMode="auto">
              <a:xfrm>
                <a:off x="684809" y="1762136"/>
                <a:ext cx="69850" cy="117476"/>
              </a:xfrm>
              <a:custGeom>
                <a:avLst/>
                <a:gdLst>
                  <a:gd name="T0" fmla="*/ 41 w 44"/>
                  <a:gd name="T1" fmla="*/ 0 h 74"/>
                  <a:gd name="T2" fmla="*/ 27 w 44"/>
                  <a:gd name="T3" fmla="*/ 1 h 74"/>
                  <a:gd name="T4" fmla="*/ 10 w 44"/>
                  <a:gd name="T5" fmla="*/ 23 h 74"/>
                  <a:gd name="T6" fmla="*/ 0 w 44"/>
                  <a:gd name="T7" fmla="*/ 53 h 74"/>
                  <a:gd name="T8" fmla="*/ 3 w 44"/>
                  <a:gd name="T9" fmla="*/ 73 h 74"/>
                  <a:gd name="T10" fmla="*/ 17 w 44"/>
                  <a:gd name="T11" fmla="*/ 72 h 74"/>
                  <a:gd name="T12" fmla="*/ 34 w 44"/>
                  <a:gd name="T13" fmla="*/ 50 h 74"/>
                  <a:gd name="T14" fmla="*/ 43 w 44"/>
                  <a:gd name="T15" fmla="*/ 20 h 74"/>
                  <a:gd name="T16" fmla="*/ 41 w 44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4">
                    <a:moveTo>
                      <a:pt x="41" y="0"/>
                    </a:moveTo>
                    <a:lnTo>
                      <a:pt x="27" y="1"/>
                    </a:lnTo>
                    <a:lnTo>
                      <a:pt x="10" y="23"/>
                    </a:lnTo>
                    <a:lnTo>
                      <a:pt x="0" y="53"/>
                    </a:lnTo>
                    <a:lnTo>
                      <a:pt x="3" y="73"/>
                    </a:lnTo>
                    <a:lnTo>
                      <a:pt x="17" y="72"/>
                    </a:lnTo>
                    <a:lnTo>
                      <a:pt x="34" y="50"/>
                    </a:lnTo>
                    <a:lnTo>
                      <a:pt x="43" y="2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62"/>
              <p:cNvSpPr>
                <a:spLocks noChangeArrowheads="1"/>
              </p:cNvSpPr>
              <p:nvPr/>
            </p:nvSpPr>
            <p:spPr bwMode="auto">
              <a:xfrm>
                <a:off x="1553177" y="928694"/>
                <a:ext cx="71439" cy="117476"/>
              </a:xfrm>
              <a:custGeom>
                <a:avLst/>
                <a:gdLst>
                  <a:gd name="T0" fmla="*/ 41 w 45"/>
                  <a:gd name="T1" fmla="*/ 0 h 74"/>
                  <a:gd name="T2" fmla="*/ 27 w 45"/>
                  <a:gd name="T3" fmla="*/ 1 h 74"/>
                  <a:gd name="T4" fmla="*/ 10 w 45"/>
                  <a:gd name="T5" fmla="*/ 22 h 74"/>
                  <a:gd name="T6" fmla="*/ 0 w 45"/>
                  <a:gd name="T7" fmla="*/ 52 h 74"/>
                  <a:gd name="T8" fmla="*/ 4 w 45"/>
                  <a:gd name="T9" fmla="*/ 73 h 74"/>
                  <a:gd name="T10" fmla="*/ 17 w 45"/>
                  <a:gd name="T11" fmla="*/ 72 h 74"/>
                  <a:gd name="T12" fmla="*/ 34 w 45"/>
                  <a:gd name="T13" fmla="*/ 50 h 74"/>
                  <a:gd name="T14" fmla="*/ 44 w 45"/>
                  <a:gd name="T15" fmla="*/ 20 h 74"/>
                  <a:gd name="T16" fmla="*/ 41 w 4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4">
                    <a:moveTo>
                      <a:pt x="41" y="0"/>
                    </a:moveTo>
                    <a:lnTo>
                      <a:pt x="27" y="1"/>
                    </a:lnTo>
                    <a:lnTo>
                      <a:pt x="10" y="22"/>
                    </a:lnTo>
                    <a:lnTo>
                      <a:pt x="0" y="52"/>
                    </a:lnTo>
                    <a:lnTo>
                      <a:pt x="4" y="73"/>
                    </a:lnTo>
                    <a:lnTo>
                      <a:pt x="17" y="72"/>
                    </a:lnTo>
                    <a:lnTo>
                      <a:pt x="34" y="50"/>
                    </a:lnTo>
                    <a:lnTo>
                      <a:pt x="44" y="2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63"/>
              <p:cNvSpPr>
                <a:spLocks noChangeArrowheads="1"/>
              </p:cNvSpPr>
              <p:nvPr/>
            </p:nvSpPr>
            <p:spPr bwMode="auto">
              <a:xfrm>
                <a:off x="1291238" y="935044"/>
                <a:ext cx="76201" cy="107951"/>
              </a:xfrm>
              <a:custGeom>
                <a:avLst/>
                <a:gdLst>
                  <a:gd name="T0" fmla="*/ 0 w 48"/>
                  <a:gd name="T1" fmla="*/ 3 h 68"/>
                  <a:gd name="T2" fmla="*/ 0 w 48"/>
                  <a:gd name="T3" fmla="*/ 24 h 68"/>
                  <a:gd name="T4" fmla="*/ 13 w 48"/>
                  <a:gd name="T5" fmla="*/ 51 h 68"/>
                  <a:gd name="T6" fmla="*/ 33 w 48"/>
                  <a:gd name="T7" fmla="*/ 67 h 68"/>
                  <a:gd name="T8" fmla="*/ 47 w 48"/>
                  <a:gd name="T9" fmla="*/ 63 h 68"/>
                  <a:gd name="T10" fmla="*/ 47 w 48"/>
                  <a:gd name="T11" fmla="*/ 42 h 68"/>
                  <a:gd name="T12" fmla="*/ 33 w 48"/>
                  <a:gd name="T13" fmla="*/ 16 h 68"/>
                  <a:gd name="T14" fmla="*/ 14 w 48"/>
                  <a:gd name="T15" fmla="*/ 0 h 68"/>
                  <a:gd name="T16" fmla="*/ 0 w 48"/>
                  <a:gd name="T17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8">
                    <a:moveTo>
                      <a:pt x="0" y="3"/>
                    </a:moveTo>
                    <a:lnTo>
                      <a:pt x="0" y="24"/>
                    </a:lnTo>
                    <a:lnTo>
                      <a:pt x="13" y="51"/>
                    </a:lnTo>
                    <a:lnTo>
                      <a:pt x="33" y="67"/>
                    </a:lnTo>
                    <a:lnTo>
                      <a:pt x="47" y="63"/>
                    </a:lnTo>
                    <a:lnTo>
                      <a:pt x="47" y="42"/>
                    </a:lnTo>
                    <a:lnTo>
                      <a:pt x="33" y="16"/>
                    </a:lnTo>
                    <a:lnTo>
                      <a:pt x="14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Freeform 64"/>
              <p:cNvSpPr>
                <a:spLocks noChangeArrowheads="1"/>
              </p:cNvSpPr>
              <p:nvPr/>
            </p:nvSpPr>
            <p:spPr bwMode="auto">
              <a:xfrm>
                <a:off x="1426176" y="1566873"/>
                <a:ext cx="76201" cy="107951"/>
              </a:xfrm>
              <a:custGeom>
                <a:avLst/>
                <a:gdLst>
                  <a:gd name="T0" fmla="*/ 1 w 48"/>
                  <a:gd name="T1" fmla="*/ 3 h 68"/>
                  <a:gd name="T2" fmla="*/ 0 w 48"/>
                  <a:gd name="T3" fmla="*/ 24 h 68"/>
                  <a:gd name="T4" fmla="*/ 14 w 48"/>
                  <a:gd name="T5" fmla="*/ 51 h 68"/>
                  <a:gd name="T6" fmla="*/ 33 w 48"/>
                  <a:gd name="T7" fmla="*/ 67 h 68"/>
                  <a:gd name="T8" fmla="*/ 47 w 48"/>
                  <a:gd name="T9" fmla="*/ 63 h 68"/>
                  <a:gd name="T10" fmla="*/ 47 w 48"/>
                  <a:gd name="T11" fmla="*/ 42 h 68"/>
                  <a:gd name="T12" fmla="*/ 34 w 48"/>
                  <a:gd name="T13" fmla="*/ 15 h 68"/>
                  <a:gd name="T14" fmla="*/ 14 w 48"/>
                  <a:gd name="T15" fmla="*/ 0 h 68"/>
                  <a:gd name="T16" fmla="*/ 1 w 48"/>
                  <a:gd name="T17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8">
                    <a:moveTo>
                      <a:pt x="1" y="3"/>
                    </a:moveTo>
                    <a:lnTo>
                      <a:pt x="0" y="24"/>
                    </a:lnTo>
                    <a:lnTo>
                      <a:pt x="14" y="51"/>
                    </a:lnTo>
                    <a:lnTo>
                      <a:pt x="33" y="67"/>
                    </a:lnTo>
                    <a:lnTo>
                      <a:pt x="47" y="63"/>
                    </a:lnTo>
                    <a:lnTo>
                      <a:pt x="47" y="42"/>
                    </a:lnTo>
                    <a:lnTo>
                      <a:pt x="34" y="15"/>
                    </a:lnTo>
                    <a:lnTo>
                      <a:pt x="14" y="0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Freeform 65"/>
              <p:cNvSpPr>
                <a:spLocks noChangeArrowheads="1"/>
              </p:cNvSpPr>
              <p:nvPr/>
            </p:nvSpPr>
            <p:spPr bwMode="auto">
              <a:xfrm>
                <a:off x="1727803" y="1238258"/>
                <a:ext cx="76201" cy="107951"/>
              </a:xfrm>
              <a:custGeom>
                <a:avLst/>
                <a:gdLst>
                  <a:gd name="T0" fmla="*/ 1 w 48"/>
                  <a:gd name="T1" fmla="*/ 4 h 68"/>
                  <a:gd name="T2" fmla="*/ 0 w 48"/>
                  <a:gd name="T3" fmla="*/ 25 h 68"/>
                  <a:gd name="T4" fmla="*/ 14 w 48"/>
                  <a:gd name="T5" fmla="*/ 51 h 68"/>
                  <a:gd name="T6" fmla="*/ 33 w 48"/>
                  <a:gd name="T7" fmla="*/ 67 h 68"/>
                  <a:gd name="T8" fmla="*/ 47 w 48"/>
                  <a:gd name="T9" fmla="*/ 64 h 68"/>
                  <a:gd name="T10" fmla="*/ 47 w 48"/>
                  <a:gd name="T11" fmla="*/ 43 h 68"/>
                  <a:gd name="T12" fmla="*/ 34 w 48"/>
                  <a:gd name="T13" fmla="*/ 16 h 68"/>
                  <a:gd name="T14" fmla="*/ 14 w 48"/>
                  <a:gd name="T15" fmla="*/ 0 h 68"/>
                  <a:gd name="T16" fmla="*/ 1 w 48"/>
                  <a:gd name="T17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8">
                    <a:moveTo>
                      <a:pt x="1" y="4"/>
                    </a:moveTo>
                    <a:lnTo>
                      <a:pt x="0" y="25"/>
                    </a:lnTo>
                    <a:lnTo>
                      <a:pt x="14" y="51"/>
                    </a:lnTo>
                    <a:lnTo>
                      <a:pt x="33" y="67"/>
                    </a:lnTo>
                    <a:lnTo>
                      <a:pt x="47" y="64"/>
                    </a:lnTo>
                    <a:lnTo>
                      <a:pt x="47" y="43"/>
                    </a:lnTo>
                    <a:lnTo>
                      <a:pt x="34" y="16"/>
                    </a:lnTo>
                    <a:lnTo>
                      <a:pt x="14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66"/>
              <p:cNvSpPr>
                <a:spLocks noChangeArrowheads="1"/>
              </p:cNvSpPr>
              <p:nvPr/>
            </p:nvSpPr>
            <p:spPr bwMode="auto">
              <a:xfrm>
                <a:off x="1380139" y="993781"/>
                <a:ext cx="74613" cy="107951"/>
              </a:xfrm>
              <a:custGeom>
                <a:avLst/>
                <a:gdLst>
                  <a:gd name="T0" fmla="*/ 0 w 47"/>
                  <a:gd name="T1" fmla="*/ 3 h 68"/>
                  <a:gd name="T2" fmla="*/ 0 w 47"/>
                  <a:gd name="T3" fmla="*/ 24 h 68"/>
                  <a:gd name="T4" fmla="*/ 13 w 47"/>
                  <a:gd name="T5" fmla="*/ 51 h 68"/>
                  <a:gd name="T6" fmla="*/ 33 w 47"/>
                  <a:gd name="T7" fmla="*/ 67 h 68"/>
                  <a:gd name="T8" fmla="*/ 46 w 47"/>
                  <a:gd name="T9" fmla="*/ 63 h 68"/>
                  <a:gd name="T10" fmla="*/ 46 w 47"/>
                  <a:gd name="T11" fmla="*/ 42 h 68"/>
                  <a:gd name="T12" fmla="*/ 33 w 47"/>
                  <a:gd name="T13" fmla="*/ 16 h 68"/>
                  <a:gd name="T14" fmla="*/ 14 w 47"/>
                  <a:gd name="T15" fmla="*/ 0 h 68"/>
                  <a:gd name="T16" fmla="*/ 0 w 47"/>
                  <a:gd name="T17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8">
                    <a:moveTo>
                      <a:pt x="0" y="3"/>
                    </a:moveTo>
                    <a:lnTo>
                      <a:pt x="0" y="24"/>
                    </a:lnTo>
                    <a:lnTo>
                      <a:pt x="13" y="51"/>
                    </a:lnTo>
                    <a:lnTo>
                      <a:pt x="33" y="67"/>
                    </a:lnTo>
                    <a:lnTo>
                      <a:pt x="46" y="63"/>
                    </a:lnTo>
                    <a:lnTo>
                      <a:pt x="46" y="42"/>
                    </a:lnTo>
                    <a:lnTo>
                      <a:pt x="33" y="16"/>
                    </a:lnTo>
                    <a:lnTo>
                      <a:pt x="14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Freeform 67"/>
              <p:cNvSpPr>
                <a:spLocks noChangeArrowheads="1"/>
              </p:cNvSpPr>
              <p:nvPr/>
            </p:nvSpPr>
            <p:spPr bwMode="auto">
              <a:xfrm>
                <a:off x="948336" y="1368434"/>
                <a:ext cx="74613" cy="107951"/>
              </a:xfrm>
              <a:custGeom>
                <a:avLst/>
                <a:gdLst>
                  <a:gd name="T0" fmla="*/ 0 w 47"/>
                  <a:gd name="T1" fmla="*/ 4 h 68"/>
                  <a:gd name="T2" fmla="*/ 0 w 47"/>
                  <a:gd name="T3" fmla="*/ 25 h 68"/>
                  <a:gd name="T4" fmla="*/ 13 w 47"/>
                  <a:gd name="T5" fmla="*/ 51 h 68"/>
                  <a:gd name="T6" fmla="*/ 33 w 47"/>
                  <a:gd name="T7" fmla="*/ 67 h 68"/>
                  <a:gd name="T8" fmla="*/ 46 w 47"/>
                  <a:gd name="T9" fmla="*/ 64 h 68"/>
                  <a:gd name="T10" fmla="*/ 46 w 47"/>
                  <a:gd name="T11" fmla="*/ 43 h 68"/>
                  <a:gd name="T12" fmla="*/ 33 w 47"/>
                  <a:gd name="T13" fmla="*/ 16 h 68"/>
                  <a:gd name="T14" fmla="*/ 14 w 47"/>
                  <a:gd name="T15" fmla="*/ 0 h 68"/>
                  <a:gd name="T16" fmla="*/ 0 w 47"/>
                  <a:gd name="T17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8">
                    <a:moveTo>
                      <a:pt x="0" y="4"/>
                    </a:moveTo>
                    <a:lnTo>
                      <a:pt x="0" y="25"/>
                    </a:lnTo>
                    <a:lnTo>
                      <a:pt x="13" y="51"/>
                    </a:lnTo>
                    <a:lnTo>
                      <a:pt x="33" y="67"/>
                    </a:lnTo>
                    <a:lnTo>
                      <a:pt x="46" y="64"/>
                    </a:lnTo>
                    <a:lnTo>
                      <a:pt x="46" y="43"/>
                    </a:lnTo>
                    <a:lnTo>
                      <a:pt x="33" y="16"/>
                    </a:lnTo>
                    <a:lnTo>
                      <a:pt x="14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68"/>
              <p:cNvSpPr>
                <a:spLocks noChangeArrowheads="1"/>
              </p:cNvSpPr>
              <p:nvPr/>
            </p:nvSpPr>
            <p:spPr bwMode="auto">
              <a:xfrm>
                <a:off x="1408714" y="1782774"/>
                <a:ext cx="74613" cy="107951"/>
              </a:xfrm>
              <a:custGeom>
                <a:avLst/>
                <a:gdLst>
                  <a:gd name="T0" fmla="*/ 0 w 47"/>
                  <a:gd name="T1" fmla="*/ 3 h 68"/>
                  <a:gd name="T2" fmla="*/ 0 w 47"/>
                  <a:gd name="T3" fmla="*/ 24 h 68"/>
                  <a:gd name="T4" fmla="*/ 13 w 47"/>
                  <a:gd name="T5" fmla="*/ 51 h 68"/>
                  <a:gd name="T6" fmla="*/ 33 w 47"/>
                  <a:gd name="T7" fmla="*/ 67 h 68"/>
                  <a:gd name="T8" fmla="*/ 46 w 47"/>
                  <a:gd name="T9" fmla="*/ 63 h 68"/>
                  <a:gd name="T10" fmla="*/ 46 w 47"/>
                  <a:gd name="T11" fmla="*/ 42 h 68"/>
                  <a:gd name="T12" fmla="*/ 33 w 47"/>
                  <a:gd name="T13" fmla="*/ 16 h 68"/>
                  <a:gd name="T14" fmla="*/ 14 w 47"/>
                  <a:gd name="T15" fmla="*/ 0 h 68"/>
                  <a:gd name="T16" fmla="*/ 0 w 47"/>
                  <a:gd name="T17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8">
                    <a:moveTo>
                      <a:pt x="0" y="3"/>
                    </a:moveTo>
                    <a:lnTo>
                      <a:pt x="0" y="24"/>
                    </a:lnTo>
                    <a:lnTo>
                      <a:pt x="13" y="51"/>
                    </a:lnTo>
                    <a:lnTo>
                      <a:pt x="33" y="67"/>
                    </a:lnTo>
                    <a:lnTo>
                      <a:pt x="46" y="63"/>
                    </a:lnTo>
                    <a:lnTo>
                      <a:pt x="46" y="42"/>
                    </a:lnTo>
                    <a:lnTo>
                      <a:pt x="33" y="16"/>
                    </a:lnTo>
                    <a:lnTo>
                      <a:pt x="14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69"/>
              <p:cNvSpPr>
                <a:spLocks noChangeArrowheads="1"/>
              </p:cNvSpPr>
              <p:nvPr/>
            </p:nvSpPr>
            <p:spPr bwMode="auto">
              <a:xfrm>
                <a:off x="2104044" y="1746261"/>
                <a:ext cx="49212" cy="147639"/>
              </a:xfrm>
              <a:custGeom>
                <a:avLst/>
                <a:gdLst>
                  <a:gd name="T0" fmla="*/ 14 w 31"/>
                  <a:gd name="T1" fmla="*/ 0 h 93"/>
                  <a:gd name="T2" fmla="*/ 3 w 31"/>
                  <a:gd name="T3" fmla="*/ 14 h 93"/>
                  <a:gd name="T4" fmla="*/ 0 w 31"/>
                  <a:gd name="T5" fmla="*/ 47 h 93"/>
                  <a:gd name="T6" fmla="*/ 4 w 31"/>
                  <a:gd name="T7" fmla="*/ 79 h 93"/>
                  <a:gd name="T8" fmla="*/ 15 w 31"/>
                  <a:gd name="T9" fmla="*/ 92 h 93"/>
                  <a:gd name="T10" fmla="*/ 26 w 31"/>
                  <a:gd name="T11" fmla="*/ 79 h 93"/>
                  <a:gd name="T12" fmla="*/ 30 w 31"/>
                  <a:gd name="T13" fmla="*/ 46 h 93"/>
                  <a:gd name="T14" fmla="*/ 25 w 31"/>
                  <a:gd name="T15" fmla="*/ 13 h 93"/>
                  <a:gd name="T16" fmla="*/ 14 w 31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3">
                    <a:moveTo>
                      <a:pt x="14" y="0"/>
                    </a:moveTo>
                    <a:lnTo>
                      <a:pt x="3" y="14"/>
                    </a:lnTo>
                    <a:lnTo>
                      <a:pt x="0" y="47"/>
                    </a:lnTo>
                    <a:lnTo>
                      <a:pt x="4" y="79"/>
                    </a:lnTo>
                    <a:lnTo>
                      <a:pt x="15" y="92"/>
                    </a:lnTo>
                    <a:lnTo>
                      <a:pt x="26" y="79"/>
                    </a:lnTo>
                    <a:lnTo>
                      <a:pt x="30" y="46"/>
                    </a:lnTo>
                    <a:lnTo>
                      <a:pt x="25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70"/>
              <p:cNvSpPr>
                <a:spLocks noChangeArrowheads="1"/>
              </p:cNvSpPr>
              <p:nvPr/>
            </p:nvSpPr>
            <p:spPr bwMode="auto">
              <a:xfrm>
                <a:off x="1014070" y="1790700"/>
                <a:ext cx="74613" cy="107950"/>
              </a:xfrm>
              <a:custGeom>
                <a:avLst/>
                <a:gdLst>
                  <a:gd name="T0" fmla="*/ 0 w 47"/>
                  <a:gd name="T1" fmla="*/ 3 h 68"/>
                  <a:gd name="T2" fmla="*/ 0 w 47"/>
                  <a:gd name="T3" fmla="*/ 24 h 68"/>
                  <a:gd name="T4" fmla="*/ 13 w 47"/>
                  <a:gd name="T5" fmla="*/ 51 h 68"/>
                  <a:gd name="T6" fmla="*/ 33 w 47"/>
                  <a:gd name="T7" fmla="*/ 67 h 68"/>
                  <a:gd name="T8" fmla="*/ 46 w 47"/>
                  <a:gd name="T9" fmla="*/ 63 h 68"/>
                  <a:gd name="T10" fmla="*/ 46 w 47"/>
                  <a:gd name="T11" fmla="*/ 42 h 68"/>
                  <a:gd name="T12" fmla="*/ 33 w 47"/>
                  <a:gd name="T13" fmla="*/ 15 h 68"/>
                  <a:gd name="T14" fmla="*/ 14 w 47"/>
                  <a:gd name="T15" fmla="*/ 0 h 68"/>
                  <a:gd name="T16" fmla="*/ 0 w 47"/>
                  <a:gd name="T17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8">
                    <a:moveTo>
                      <a:pt x="0" y="3"/>
                    </a:moveTo>
                    <a:lnTo>
                      <a:pt x="0" y="24"/>
                    </a:lnTo>
                    <a:lnTo>
                      <a:pt x="13" y="51"/>
                    </a:lnTo>
                    <a:lnTo>
                      <a:pt x="33" y="67"/>
                    </a:lnTo>
                    <a:lnTo>
                      <a:pt x="46" y="63"/>
                    </a:lnTo>
                    <a:lnTo>
                      <a:pt x="46" y="42"/>
                    </a:lnTo>
                    <a:lnTo>
                      <a:pt x="33" y="15"/>
                    </a:lnTo>
                    <a:lnTo>
                      <a:pt x="14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71"/>
              <p:cNvSpPr>
                <a:spLocks noChangeArrowheads="1"/>
              </p:cNvSpPr>
              <p:nvPr/>
            </p:nvSpPr>
            <p:spPr bwMode="auto">
              <a:xfrm>
                <a:off x="1819879" y="1636723"/>
                <a:ext cx="76201" cy="107951"/>
              </a:xfrm>
              <a:custGeom>
                <a:avLst/>
                <a:gdLst>
                  <a:gd name="T0" fmla="*/ 1 w 48"/>
                  <a:gd name="T1" fmla="*/ 3 h 68"/>
                  <a:gd name="T2" fmla="*/ 0 w 48"/>
                  <a:gd name="T3" fmla="*/ 24 h 68"/>
                  <a:gd name="T4" fmla="*/ 14 w 48"/>
                  <a:gd name="T5" fmla="*/ 51 h 68"/>
                  <a:gd name="T6" fmla="*/ 33 w 48"/>
                  <a:gd name="T7" fmla="*/ 67 h 68"/>
                  <a:gd name="T8" fmla="*/ 47 w 48"/>
                  <a:gd name="T9" fmla="*/ 63 h 68"/>
                  <a:gd name="T10" fmla="*/ 47 w 48"/>
                  <a:gd name="T11" fmla="*/ 42 h 68"/>
                  <a:gd name="T12" fmla="*/ 34 w 48"/>
                  <a:gd name="T13" fmla="*/ 16 h 68"/>
                  <a:gd name="T14" fmla="*/ 14 w 48"/>
                  <a:gd name="T15" fmla="*/ 0 h 68"/>
                  <a:gd name="T16" fmla="*/ 1 w 48"/>
                  <a:gd name="T17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8">
                    <a:moveTo>
                      <a:pt x="1" y="3"/>
                    </a:moveTo>
                    <a:lnTo>
                      <a:pt x="0" y="24"/>
                    </a:lnTo>
                    <a:lnTo>
                      <a:pt x="14" y="51"/>
                    </a:lnTo>
                    <a:lnTo>
                      <a:pt x="33" y="67"/>
                    </a:lnTo>
                    <a:lnTo>
                      <a:pt x="47" y="63"/>
                    </a:lnTo>
                    <a:lnTo>
                      <a:pt x="47" y="42"/>
                    </a:lnTo>
                    <a:lnTo>
                      <a:pt x="34" y="16"/>
                    </a:lnTo>
                    <a:lnTo>
                      <a:pt x="14" y="0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72"/>
              <p:cNvSpPr>
                <a:spLocks noChangeArrowheads="1"/>
              </p:cNvSpPr>
              <p:nvPr/>
            </p:nvSpPr>
            <p:spPr bwMode="auto">
              <a:xfrm>
                <a:off x="1172174" y="1458922"/>
                <a:ext cx="76201" cy="107951"/>
              </a:xfrm>
              <a:custGeom>
                <a:avLst/>
                <a:gdLst>
                  <a:gd name="T0" fmla="*/ 0 w 48"/>
                  <a:gd name="T1" fmla="*/ 3 h 68"/>
                  <a:gd name="T2" fmla="*/ 0 w 48"/>
                  <a:gd name="T3" fmla="*/ 24 h 68"/>
                  <a:gd name="T4" fmla="*/ 13 w 48"/>
                  <a:gd name="T5" fmla="*/ 51 h 68"/>
                  <a:gd name="T6" fmla="*/ 33 w 48"/>
                  <a:gd name="T7" fmla="*/ 67 h 68"/>
                  <a:gd name="T8" fmla="*/ 47 w 48"/>
                  <a:gd name="T9" fmla="*/ 63 h 68"/>
                  <a:gd name="T10" fmla="*/ 47 w 48"/>
                  <a:gd name="T11" fmla="*/ 42 h 68"/>
                  <a:gd name="T12" fmla="*/ 33 w 48"/>
                  <a:gd name="T13" fmla="*/ 16 h 68"/>
                  <a:gd name="T14" fmla="*/ 14 w 48"/>
                  <a:gd name="T15" fmla="*/ 0 h 68"/>
                  <a:gd name="T16" fmla="*/ 0 w 48"/>
                  <a:gd name="T17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8">
                    <a:moveTo>
                      <a:pt x="0" y="3"/>
                    </a:moveTo>
                    <a:lnTo>
                      <a:pt x="0" y="24"/>
                    </a:lnTo>
                    <a:lnTo>
                      <a:pt x="13" y="51"/>
                    </a:lnTo>
                    <a:lnTo>
                      <a:pt x="33" y="67"/>
                    </a:lnTo>
                    <a:lnTo>
                      <a:pt x="47" y="63"/>
                    </a:lnTo>
                    <a:lnTo>
                      <a:pt x="47" y="42"/>
                    </a:lnTo>
                    <a:lnTo>
                      <a:pt x="33" y="16"/>
                    </a:lnTo>
                    <a:lnTo>
                      <a:pt x="14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73"/>
              <p:cNvSpPr>
                <a:spLocks noChangeArrowheads="1"/>
              </p:cNvSpPr>
              <p:nvPr/>
            </p:nvSpPr>
            <p:spPr bwMode="auto">
              <a:xfrm>
                <a:off x="1100737" y="930281"/>
                <a:ext cx="76201" cy="109539"/>
              </a:xfrm>
              <a:custGeom>
                <a:avLst/>
                <a:gdLst>
                  <a:gd name="T0" fmla="*/ 0 w 48"/>
                  <a:gd name="T1" fmla="*/ 4 h 69"/>
                  <a:gd name="T2" fmla="*/ 0 w 48"/>
                  <a:gd name="T3" fmla="*/ 25 h 69"/>
                  <a:gd name="T4" fmla="*/ 13 w 48"/>
                  <a:gd name="T5" fmla="*/ 51 h 69"/>
                  <a:gd name="T6" fmla="*/ 33 w 48"/>
                  <a:gd name="T7" fmla="*/ 68 h 69"/>
                  <a:gd name="T8" fmla="*/ 47 w 48"/>
                  <a:gd name="T9" fmla="*/ 64 h 69"/>
                  <a:gd name="T10" fmla="*/ 47 w 48"/>
                  <a:gd name="T11" fmla="*/ 43 h 69"/>
                  <a:gd name="T12" fmla="*/ 33 w 48"/>
                  <a:gd name="T13" fmla="*/ 16 h 69"/>
                  <a:gd name="T14" fmla="*/ 14 w 48"/>
                  <a:gd name="T15" fmla="*/ 0 h 69"/>
                  <a:gd name="T16" fmla="*/ 0 w 48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9">
                    <a:moveTo>
                      <a:pt x="0" y="4"/>
                    </a:moveTo>
                    <a:lnTo>
                      <a:pt x="0" y="25"/>
                    </a:lnTo>
                    <a:lnTo>
                      <a:pt x="13" y="51"/>
                    </a:lnTo>
                    <a:lnTo>
                      <a:pt x="33" y="68"/>
                    </a:lnTo>
                    <a:lnTo>
                      <a:pt x="47" y="64"/>
                    </a:lnTo>
                    <a:lnTo>
                      <a:pt x="47" y="43"/>
                    </a:lnTo>
                    <a:lnTo>
                      <a:pt x="33" y="16"/>
                    </a:lnTo>
                    <a:lnTo>
                      <a:pt x="14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74"/>
              <p:cNvSpPr>
                <a:spLocks noChangeArrowheads="1"/>
              </p:cNvSpPr>
              <p:nvPr/>
            </p:nvSpPr>
            <p:spPr bwMode="auto">
              <a:xfrm>
                <a:off x="891185" y="933456"/>
                <a:ext cx="76201" cy="107951"/>
              </a:xfrm>
              <a:custGeom>
                <a:avLst/>
                <a:gdLst>
                  <a:gd name="T0" fmla="*/ 1 w 48"/>
                  <a:gd name="T1" fmla="*/ 3 h 68"/>
                  <a:gd name="T2" fmla="*/ 0 w 48"/>
                  <a:gd name="T3" fmla="*/ 24 h 68"/>
                  <a:gd name="T4" fmla="*/ 14 w 48"/>
                  <a:gd name="T5" fmla="*/ 51 h 68"/>
                  <a:gd name="T6" fmla="*/ 33 w 48"/>
                  <a:gd name="T7" fmla="*/ 67 h 68"/>
                  <a:gd name="T8" fmla="*/ 47 w 48"/>
                  <a:gd name="T9" fmla="*/ 63 h 68"/>
                  <a:gd name="T10" fmla="*/ 47 w 48"/>
                  <a:gd name="T11" fmla="*/ 42 h 68"/>
                  <a:gd name="T12" fmla="*/ 34 w 48"/>
                  <a:gd name="T13" fmla="*/ 15 h 68"/>
                  <a:gd name="T14" fmla="*/ 15 w 48"/>
                  <a:gd name="T15" fmla="*/ 0 h 68"/>
                  <a:gd name="T16" fmla="*/ 1 w 48"/>
                  <a:gd name="T17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8">
                    <a:moveTo>
                      <a:pt x="1" y="3"/>
                    </a:moveTo>
                    <a:lnTo>
                      <a:pt x="0" y="24"/>
                    </a:lnTo>
                    <a:lnTo>
                      <a:pt x="14" y="51"/>
                    </a:lnTo>
                    <a:lnTo>
                      <a:pt x="33" y="67"/>
                    </a:lnTo>
                    <a:lnTo>
                      <a:pt x="47" y="63"/>
                    </a:lnTo>
                    <a:lnTo>
                      <a:pt x="47" y="42"/>
                    </a:lnTo>
                    <a:lnTo>
                      <a:pt x="34" y="15"/>
                    </a:lnTo>
                    <a:lnTo>
                      <a:pt x="15" y="0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Freeform 75"/>
              <p:cNvSpPr>
                <a:spLocks noChangeArrowheads="1"/>
              </p:cNvSpPr>
              <p:nvPr/>
            </p:nvSpPr>
            <p:spPr bwMode="auto">
              <a:xfrm>
                <a:off x="2070706" y="1185870"/>
                <a:ext cx="76201" cy="107951"/>
              </a:xfrm>
              <a:custGeom>
                <a:avLst/>
                <a:gdLst>
                  <a:gd name="T0" fmla="*/ 1 w 48"/>
                  <a:gd name="T1" fmla="*/ 3 h 68"/>
                  <a:gd name="T2" fmla="*/ 0 w 48"/>
                  <a:gd name="T3" fmla="*/ 24 h 68"/>
                  <a:gd name="T4" fmla="*/ 14 w 48"/>
                  <a:gd name="T5" fmla="*/ 51 h 68"/>
                  <a:gd name="T6" fmla="*/ 33 w 48"/>
                  <a:gd name="T7" fmla="*/ 67 h 68"/>
                  <a:gd name="T8" fmla="*/ 47 w 48"/>
                  <a:gd name="T9" fmla="*/ 63 h 68"/>
                  <a:gd name="T10" fmla="*/ 47 w 48"/>
                  <a:gd name="T11" fmla="*/ 42 h 68"/>
                  <a:gd name="T12" fmla="*/ 34 w 48"/>
                  <a:gd name="T13" fmla="*/ 16 h 68"/>
                  <a:gd name="T14" fmla="*/ 14 w 48"/>
                  <a:gd name="T15" fmla="*/ 0 h 68"/>
                  <a:gd name="T16" fmla="*/ 1 w 48"/>
                  <a:gd name="T17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8">
                    <a:moveTo>
                      <a:pt x="1" y="3"/>
                    </a:moveTo>
                    <a:lnTo>
                      <a:pt x="0" y="24"/>
                    </a:lnTo>
                    <a:lnTo>
                      <a:pt x="14" y="51"/>
                    </a:lnTo>
                    <a:lnTo>
                      <a:pt x="33" y="67"/>
                    </a:lnTo>
                    <a:lnTo>
                      <a:pt x="47" y="63"/>
                    </a:lnTo>
                    <a:lnTo>
                      <a:pt x="47" y="42"/>
                    </a:lnTo>
                    <a:lnTo>
                      <a:pt x="34" y="16"/>
                    </a:lnTo>
                    <a:lnTo>
                      <a:pt x="14" y="0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Freeform 76"/>
              <p:cNvSpPr>
                <a:spLocks noChangeArrowheads="1"/>
              </p:cNvSpPr>
              <p:nvPr/>
            </p:nvSpPr>
            <p:spPr bwMode="auto">
              <a:xfrm>
                <a:off x="2035780" y="1365259"/>
                <a:ext cx="49213" cy="149226"/>
              </a:xfrm>
              <a:custGeom>
                <a:avLst/>
                <a:gdLst>
                  <a:gd name="T0" fmla="*/ 15 w 31"/>
                  <a:gd name="T1" fmla="*/ 0 h 94"/>
                  <a:gd name="T2" fmla="*/ 4 w 31"/>
                  <a:gd name="T3" fmla="*/ 14 h 94"/>
                  <a:gd name="T4" fmla="*/ 0 w 31"/>
                  <a:gd name="T5" fmla="*/ 47 h 94"/>
                  <a:gd name="T6" fmla="*/ 5 w 31"/>
                  <a:gd name="T7" fmla="*/ 80 h 94"/>
                  <a:gd name="T8" fmla="*/ 16 w 31"/>
                  <a:gd name="T9" fmla="*/ 93 h 94"/>
                  <a:gd name="T10" fmla="*/ 27 w 31"/>
                  <a:gd name="T11" fmla="*/ 79 h 94"/>
                  <a:gd name="T12" fmla="*/ 30 w 31"/>
                  <a:gd name="T13" fmla="*/ 46 h 94"/>
                  <a:gd name="T14" fmla="*/ 25 w 31"/>
                  <a:gd name="T15" fmla="*/ 14 h 94"/>
                  <a:gd name="T16" fmla="*/ 15 w 3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4">
                    <a:moveTo>
                      <a:pt x="15" y="0"/>
                    </a:moveTo>
                    <a:lnTo>
                      <a:pt x="4" y="14"/>
                    </a:lnTo>
                    <a:lnTo>
                      <a:pt x="0" y="47"/>
                    </a:lnTo>
                    <a:lnTo>
                      <a:pt x="5" y="80"/>
                    </a:lnTo>
                    <a:lnTo>
                      <a:pt x="16" y="93"/>
                    </a:lnTo>
                    <a:lnTo>
                      <a:pt x="27" y="79"/>
                    </a:lnTo>
                    <a:lnTo>
                      <a:pt x="30" y="46"/>
                    </a:lnTo>
                    <a:lnTo>
                      <a:pt x="25" y="14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Freeform 77"/>
              <p:cNvSpPr>
                <a:spLocks noChangeArrowheads="1"/>
              </p:cNvSpPr>
              <p:nvPr/>
            </p:nvSpPr>
            <p:spPr bwMode="auto">
              <a:xfrm>
                <a:off x="2139608" y="915987"/>
                <a:ext cx="49212" cy="149225"/>
              </a:xfrm>
              <a:custGeom>
                <a:avLst/>
                <a:gdLst>
                  <a:gd name="T0" fmla="*/ 14 w 31"/>
                  <a:gd name="T1" fmla="*/ 0 h 94"/>
                  <a:gd name="T2" fmla="*/ 3 w 31"/>
                  <a:gd name="T3" fmla="*/ 14 h 94"/>
                  <a:gd name="T4" fmla="*/ 0 w 31"/>
                  <a:gd name="T5" fmla="*/ 47 h 94"/>
                  <a:gd name="T6" fmla="*/ 4 w 31"/>
                  <a:gd name="T7" fmla="*/ 80 h 94"/>
                  <a:gd name="T8" fmla="*/ 15 w 31"/>
                  <a:gd name="T9" fmla="*/ 93 h 94"/>
                  <a:gd name="T10" fmla="*/ 26 w 31"/>
                  <a:gd name="T11" fmla="*/ 79 h 94"/>
                  <a:gd name="T12" fmla="*/ 30 w 31"/>
                  <a:gd name="T13" fmla="*/ 46 h 94"/>
                  <a:gd name="T14" fmla="*/ 25 w 31"/>
                  <a:gd name="T15" fmla="*/ 14 h 94"/>
                  <a:gd name="T16" fmla="*/ 14 w 3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4">
                    <a:moveTo>
                      <a:pt x="14" y="0"/>
                    </a:moveTo>
                    <a:lnTo>
                      <a:pt x="3" y="14"/>
                    </a:lnTo>
                    <a:lnTo>
                      <a:pt x="0" y="47"/>
                    </a:lnTo>
                    <a:lnTo>
                      <a:pt x="4" y="80"/>
                    </a:lnTo>
                    <a:lnTo>
                      <a:pt x="15" y="93"/>
                    </a:lnTo>
                    <a:lnTo>
                      <a:pt x="26" y="79"/>
                    </a:lnTo>
                    <a:lnTo>
                      <a:pt x="30" y="46"/>
                    </a:lnTo>
                    <a:lnTo>
                      <a:pt x="25" y="14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78"/>
              <p:cNvSpPr>
                <a:spLocks noChangeArrowheads="1"/>
              </p:cNvSpPr>
              <p:nvPr/>
            </p:nvSpPr>
            <p:spPr bwMode="auto">
              <a:xfrm>
                <a:off x="861022" y="1741499"/>
                <a:ext cx="49213" cy="147638"/>
              </a:xfrm>
              <a:custGeom>
                <a:avLst/>
                <a:gdLst>
                  <a:gd name="T0" fmla="*/ 15 w 31"/>
                  <a:gd name="T1" fmla="*/ 0 h 93"/>
                  <a:gd name="T2" fmla="*/ 4 w 31"/>
                  <a:gd name="T3" fmla="*/ 13 h 93"/>
                  <a:gd name="T4" fmla="*/ 0 w 31"/>
                  <a:gd name="T5" fmla="*/ 46 h 93"/>
                  <a:gd name="T6" fmla="*/ 5 w 31"/>
                  <a:gd name="T7" fmla="*/ 79 h 93"/>
                  <a:gd name="T8" fmla="*/ 16 w 31"/>
                  <a:gd name="T9" fmla="*/ 92 h 93"/>
                  <a:gd name="T10" fmla="*/ 27 w 31"/>
                  <a:gd name="T11" fmla="*/ 78 h 93"/>
                  <a:gd name="T12" fmla="*/ 30 w 31"/>
                  <a:gd name="T13" fmla="*/ 45 h 93"/>
                  <a:gd name="T14" fmla="*/ 25 w 31"/>
                  <a:gd name="T15" fmla="*/ 13 h 93"/>
                  <a:gd name="T16" fmla="*/ 15 w 31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3">
                    <a:moveTo>
                      <a:pt x="15" y="0"/>
                    </a:moveTo>
                    <a:lnTo>
                      <a:pt x="4" y="13"/>
                    </a:lnTo>
                    <a:lnTo>
                      <a:pt x="0" y="46"/>
                    </a:lnTo>
                    <a:lnTo>
                      <a:pt x="5" y="79"/>
                    </a:lnTo>
                    <a:lnTo>
                      <a:pt x="16" y="92"/>
                    </a:lnTo>
                    <a:lnTo>
                      <a:pt x="27" y="78"/>
                    </a:lnTo>
                    <a:lnTo>
                      <a:pt x="30" y="45"/>
                    </a:lnTo>
                    <a:lnTo>
                      <a:pt x="25" y="1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79"/>
              <p:cNvSpPr>
                <a:spLocks noChangeArrowheads="1"/>
              </p:cNvSpPr>
              <p:nvPr/>
            </p:nvSpPr>
            <p:spPr bwMode="auto">
              <a:xfrm>
                <a:off x="1248375" y="1731974"/>
                <a:ext cx="49213" cy="147638"/>
              </a:xfrm>
              <a:custGeom>
                <a:avLst/>
                <a:gdLst>
                  <a:gd name="T0" fmla="*/ 14 w 31"/>
                  <a:gd name="T1" fmla="*/ 0 h 93"/>
                  <a:gd name="T2" fmla="*/ 3 w 31"/>
                  <a:gd name="T3" fmla="*/ 13 h 93"/>
                  <a:gd name="T4" fmla="*/ 0 w 31"/>
                  <a:gd name="T5" fmla="*/ 46 h 93"/>
                  <a:gd name="T6" fmla="*/ 4 w 31"/>
                  <a:gd name="T7" fmla="*/ 79 h 93"/>
                  <a:gd name="T8" fmla="*/ 15 w 31"/>
                  <a:gd name="T9" fmla="*/ 92 h 93"/>
                  <a:gd name="T10" fmla="*/ 26 w 31"/>
                  <a:gd name="T11" fmla="*/ 78 h 93"/>
                  <a:gd name="T12" fmla="*/ 30 w 31"/>
                  <a:gd name="T13" fmla="*/ 45 h 93"/>
                  <a:gd name="T14" fmla="*/ 25 w 31"/>
                  <a:gd name="T15" fmla="*/ 13 h 93"/>
                  <a:gd name="T16" fmla="*/ 14 w 31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3">
                    <a:moveTo>
                      <a:pt x="14" y="0"/>
                    </a:moveTo>
                    <a:lnTo>
                      <a:pt x="3" y="13"/>
                    </a:lnTo>
                    <a:lnTo>
                      <a:pt x="0" y="46"/>
                    </a:lnTo>
                    <a:lnTo>
                      <a:pt x="4" y="79"/>
                    </a:lnTo>
                    <a:lnTo>
                      <a:pt x="15" y="92"/>
                    </a:lnTo>
                    <a:lnTo>
                      <a:pt x="26" y="78"/>
                    </a:lnTo>
                    <a:lnTo>
                      <a:pt x="30" y="45"/>
                    </a:lnTo>
                    <a:lnTo>
                      <a:pt x="25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80"/>
              <p:cNvSpPr>
                <a:spLocks noChangeArrowheads="1"/>
              </p:cNvSpPr>
              <p:nvPr/>
            </p:nvSpPr>
            <p:spPr bwMode="auto">
              <a:xfrm>
                <a:off x="836270" y="925512"/>
                <a:ext cx="49213" cy="149225"/>
              </a:xfrm>
              <a:custGeom>
                <a:avLst/>
                <a:gdLst>
                  <a:gd name="T0" fmla="*/ 15 w 31"/>
                  <a:gd name="T1" fmla="*/ 0 h 94"/>
                  <a:gd name="T2" fmla="*/ 4 w 31"/>
                  <a:gd name="T3" fmla="*/ 14 h 94"/>
                  <a:gd name="T4" fmla="*/ 0 w 31"/>
                  <a:gd name="T5" fmla="*/ 47 h 94"/>
                  <a:gd name="T6" fmla="*/ 5 w 31"/>
                  <a:gd name="T7" fmla="*/ 80 h 94"/>
                  <a:gd name="T8" fmla="*/ 16 w 31"/>
                  <a:gd name="T9" fmla="*/ 93 h 94"/>
                  <a:gd name="T10" fmla="*/ 27 w 31"/>
                  <a:gd name="T11" fmla="*/ 79 h 94"/>
                  <a:gd name="T12" fmla="*/ 30 w 31"/>
                  <a:gd name="T13" fmla="*/ 46 h 94"/>
                  <a:gd name="T14" fmla="*/ 25 w 31"/>
                  <a:gd name="T15" fmla="*/ 14 h 94"/>
                  <a:gd name="T16" fmla="*/ 15 w 3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4">
                    <a:moveTo>
                      <a:pt x="15" y="0"/>
                    </a:moveTo>
                    <a:lnTo>
                      <a:pt x="4" y="14"/>
                    </a:lnTo>
                    <a:lnTo>
                      <a:pt x="0" y="47"/>
                    </a:lnTo>
                    <a:lnTo>
                      <a:pt x="5" y="80"/>
                    </a:lnTo>
                    <a:lnTo>
                      <a:pt x="16" y="93"/>
                    </a:lnTo>
                    <a:lnTo>
                      <a:pt x="27" y="79"/>
                    </a:lnTo>
                    <a:lnTo>
                      <a:pt x="30" y="46"/>
                    </a:lnTo>
                    <a:lnTo>
                      <a:pt x="25" y="14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81"/>
              <p:cNvSpPr>
                <a:spLocks noChangeArrowheads="1"/>
              </p:cNvSpPr>
              <p:nvPr/>
            </p:nvSpPr>
            <p:spPr bwMode="auto">
              <a:xfrm>
                <a:off x="732434" y="1236671"/>
                <a:ext cx="49212" cy="147638"/>
              </a:xfrm>
              <a:custGeom>
                <a:avLst/>
                <a:gdLst>
                  <a:gd name="T0" fmla="*/ 15 w 31"/>
                  <a:gd name="T1" fmla="*/ 0 h 93"/>
                  <a:gd name="T2" fmla="*/ 4 w 31"/>
                  <a:gd name="T3" fmla="*/ 14 h 93"/>
                  <a:gd name="T4" fmla="*/ 0 w 31"/>
                  <a:gd name="T5" fmla="*/ 47 h 93"/>
                  <a:gd name="T6" fmla="*/ 5 w 31"/>
                  <a:gd name="T7" fmla="*/ 79 h 93"/>
                  <a:gd name="T8" fmla="*/ 16 w 31"/>
                  <a:gd name="T9" fmla="*/ 92 h 93"/>
                  <a:gd name="T10" fmla="*/ 27 w 31"/>
                  <a:gd name="T11" fmla="*/ 78 h 93"/>
                  <a:gd name="T12" fmla="*/ 30 w 31"/>
                  <a:gd name="T13" fmla="*/ 45 h 93"/>
                  <a:gd name="T14" fmla="*/ 25 w 31"/>
                  <a:gd name="T15" fmla="*/ 13 h 93"/>
                  <a:gd name="T16" fmla="*/ 15 w 31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3">
                    <a:moveTo>
                      <a:pt x="15" y="0"/>
                    </a:moveTo>
                    <a:lnTo>
                      <a:pt x="4" y="14"/>
                    </a:lnTo>
                    <a:lnTo>
                      <a:pt x="0" y="47"/>
                    </a:lnTo>
                    <a:lnTo>
                      <a:pt x="5" y="79"/>
                    </a:lnTo>
                    <a:lnTo>
                      <a:pt x="16" y="92"/>
                    </a:lnTo>
                    <a:lnTo>
                      <a:pt x="27" y="78"/>
                    </a:lnTo>
                    <a:lnTo>
                      <a:pt x="30" y="45"/>
                    </a:lnTo>
                    <a:lnTo>
                      <a:pt x="25" y="1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Freeform 82"/>
              <p:cNvSpPr>
                <a:spLocks noChangeArrowheads="1"/>
              </p:cNvSpPr>
              <p:nvPr/>
            </p:nvSpPr>
            <p:spPr bwMode="auto">
              <a:xfrm>
                <a:off x="1709395" y="1751012"/>
                <a:ext cx="49213" cy="147638"/>
              </a:xfrm>
              <a:custGeom>
                <a:avLst/>
                <a:gdLst>
                  <a:gd name="T0" fmla="*/ 14 w 31"/>
                  <a:gd name="T1" fmla="*/ 0 h 93"/>
                  <a:gd name="T2" fmla="*/ 3 w 31"/>
                  <a:gd name="T3" fmla="*/ 13 h 93"/>
                  <a:gd name="T4" fmla="*/ 0 w 31"/>
                  <a:gd name="T5" fmla="*/ 46 h 93"/>
                  <a:gd name="T6" fmla="*/ 4 w 31"/>
                  <a:gd name="T7" fmla="*/ 79 h 93"/>
                  <a:gd name="T8" fmla="*/ 15 w 31"/>
                  <a:gd name="T9" fmla="*/ 92 h 93"/>
                  <a:gd name="T10" fmla="*/ 26 w 31"/>
                  <a:gd name="T11" fmla="*/ 78 h 93"/>
                  <a:gd name="T12" fmla="*/ 30 w 31"/>
                  <a:gd name="T13" fmla="*/ 45 h 93"/>
                  <a:gd name="T14" fmla="*/ 25 w 31"/>
                  <a:gd name="T15" fmla="*/ 13 h 93"/>
                  <a:gd name="T16" fmla="*/ 14 w 31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3">
                    <a:moveTo>
                      <a:pt x="14" y="0"/>
                    </a:moveTo>
                    <a:lnTo>
                      <a:pt x="3" y="13"/>
                    </a:lnTo>
                    <a:lnTo>
                      <a:pt x="0" y="46"/>
                    </a:lnTo>
                    <a:lnTo>
                      <a:pt x="4" y="79"/>
                    </a:lnTo>
                    <a:lnTo>
                      <a:pt x="15" y="92"/>
                    </a:lnTo>
                    <a:lnTo>
                      <a:pt x="26" y="78"/>
                    </a:lnTo>
                    <a:lnTo>
                      <a:pt x="30" y="45"/>
                    </a:lnTo>
                    <a:lnTo>
                      <a:pt x="25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Line 83"/>
              <p:cNvSpPr>
                <a:spLocks noChangeShapeType="1"/>
              </p:cNvSpPr>
              <p:nvPr/>
            </p:nvSpPr>
            <p:spPr bwMode="auto">
              <a:xfrm>
                <a:off x="1095033" y="1493837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Line 84"/>
              <p:cNvSpPr>
                <a:spLocks noChangeShapeType="1"/>
              </p:cNvSpPr>
              <p:nvPr/>
            </p:nvSpPr>
            <p:spPr bwMode="auto">
              <a:xfrm>
                <a:off x="1112495" y="1544637"/>
                <a:ext cx="650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Line 85"/>
              <p:cNvSpPr>
                <a:spLocks noChangeShapeType="1"/>
              </p:cNvSpPr>
              <p:nvPr/>
            </p:nvSpPr>
            <p:spPr bwMode="auto">
              <a:xfrm>
                <a:off x="1133133" y="1571625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Line 86"/>
              <p:cNvSpPr>
                <a:spLocks noChangeShapeType="1"/>
              </p:cNvSpPr>
              <p:nvPr/>
            </p:nvSpPr>
            <p:spPr bwMode="auto">
              <a:xfrm>
                <a:off x="991845" y="1252537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Line 87"/>
              <p:cNvSpPr>
                <a:spLocks noChangeShapeType="1"/>
              </p:cNvSpPr>
              <p:nvPr/>
            </p:nvSpPr>
            <p:spPr bwMode="auto">
              <a:xfrm>
                <a:off x="1007720" y="1211262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88"/>
              <p:cNvSpPr>
                <a:spLocks noChangeShapeType="1"/>
              </p:cNvSpPr>
              <p:nvPr/>
            </p:nvSpPr>
            <p:spPr bwMode="auto">
              <a:xfrm>
                <a:off x="1029945" y="1174750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Line 89"/>
              <p:cNvSpPr>
                <a:spLocks noChangeShapeType="1"/>
              </p:cNvSpPr>
              <p:nvPr/>
            </p:nvSpPr>
            <p:spPr bwMode="auto">
              <a:xfrm>
                <a:off x="663233" y="1381125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Line 90"/>
              <p:cNvSpPr>
                <a:spLocks noChangeShapeType="1"/>
              </p:cNvSpPr>
              <p:nvPr/>
            </p:nvSpPr>
            <p:spPr bwMode="auto">
              <a:xfrm>
                <a:off x="656883" y="1319212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91"/>
              <p:cNvSpPr>
                <a:spLocks noChangeShapeType="1"/>
              </p:cNvSpPr>
              <p:nvPr/>
            </p:nvSpPr>
            <p:spPr bwMode="auto">
              <a:xfrm>
                <a:off x="656883" y="1249362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92"/>
              <p:cNvSpPr>
                <a:spLocks noChangeShapeType="1"/>
              </p:cNvSpPr>
              <p:nvPr/>
            </p:nvSpPr>
            <p:spPr bwMode="auto">
              <a:xfrm>
                <a:off x="1225208" y="1671637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93"/>
              <p:cNvSpPr>
                <a:spLocks noChangeShapeType="1"/>
              </p:cNvSpPr>
              <p:nvPr/>
            </p:nvSpPr>
            <p:spPr bwMode="auto">
              <a:xfrm>
                <a:off x="1226795" y="1711325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94"/>
              <p:cNvSpPr>
                <a:spLocks noChangeShapeType="1"/>
              </p:cNvSpPr>
              <p:nvPr/>
            </p:nvSpPr>
            <p:spPr bwMode="auto">
              <a:xfrm>
                <a:off x="1961808" y="1519237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Line 95"/>
              <p:cNvSpPr>
                <a:spLocks noChangeShapeType="1"/>
              </p:cNvSpPr>
              <p:nvPr/>
            </p:nvSpPr>
            <p:spPr bwMode="auto">
              <a:xfrm>
                <a:off x="1955458" y="1457325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Line 96"/>
              <p:cNvSpPr>
                <a:spLocks noChangeShapeType="1"/>
              </p:cNvSpPr>
              <p:nvPr/>
            </p:nvSpPr>
            <p:spPr bwMode="auto">
              <a:xfrm>
                <a:off x="1955458" y="1387475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Line 97"/>
              <p:cNvSpPr>
                <a:spLocks noChangeShapeType="1"/>
              </p:cNvSpPr>
              <p:nvPr/>
            </p:nvSpPr>
            <p:spPr bwMode="auto">
              <a:xfrm>
                <a:off x="1639545" y="1279525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Line 98"/>
              <p:cNvSpPr>
                <a:spLocks noChangeShapeType="1"/>
              </p:cNvSpPr>
              <p:nvPr/>
            </p:nvSpPr>
            <p:spPr bwMode="auto">
              <a:xfrm>
                <a:off x="1657008" y="1330325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Line 99"/>
              <p:cNvSpPr>
                <a:spLocks noChangeShapeType="1"/>
              </p:cNvSpPr>
              <p:nvPr/>
            </p:nvSpPr>
            <p:spPr bwMode="auto">
              <a:xfrm>
                <a:off x="1677645" y="1357312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Line 100"/>
              <p:cNvSpPr>
                <a:spLocks noChangeShapeType="1"/>
              </p:cNvSpPr>
              <p:nvPr/>
            </p:nvSpPr>
            <p:spPr bwMode="auto">
              <a:xfrm>
                <a:off x="1726858" y="1668462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Line 101"/>
              <p:cNvSpPr>
                <a:spLocks noChangeShapeType="1"/>
              </p:cNvSpPr>
              <p:nvPr/>
            </p:nvSpPr>
            <p:spPr bwMode="auto">
              <a:xfrm>
                <a:off x="1744320" y="1719262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Line 102"/>
              <p:cNvSpPr>
                <a:spLocks noChangeShapeType="1"/>
              </p:cNvSpPr>
              <p:nvPr/>
            </p:nvSpPr>
            <p:spPr bwMode="auto">
              <a:xfrm>
                <a:off x="1764958" y="1746250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Line 103"/>
              <p:cNvSpPr>
                <a:spLocks noChangeShapeType="1"/>
              </p:cNvSpPr>
              <p:nvPr/>
            </p:nvSpPr>
            <p:spPr bwMode="auto">
              <a:xfrm>
                <a:off x="1993558" y="1225550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Line 104"/>
              <p:cNvSpPr>
                <a:spLocks noChangeShapeType="1"/>
              </p:cNvSpPr>
              <p:nvPr/>
            </p:nvSpPr>
            <p:spPr bwMode="auto">
              <a:xfrm>
                <a:off x="2011020" y="1274762"/>
                <a:ext cx="650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Line 105"/>
              <p:cNvSpPr>
                <a:spLocks noChangeShapeType="1"/>
              </p:cNvSpPr>
              <p:nvPr/>
            </p:nvSpPr>
            <p:spPr bwMode="auto">
              <a:xfrm>
                <a:off x="2031658" y="1301750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Line 106"/>
              <p:cNvSpPr>
                <a:spLocks noChangeShapeType="1"/>
              </p:cNvSpPr>
              <p:nvPr/>
            </p:nvSpPr>
            <p:spPr bwMode="auto">
              <a:xfrm>
                <a:off x="1369670" y="1604962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Line 107"/>
              <p:cNvSpPr>
                <a:spLocks noChangeShapeType="1"/>
              </p:cNvSpPr>
              <p:nvPr/>
            </p:nvSpPr>
            <p:spPr bwMode="auto">
              <a:xfrm>
                <a:off x="1387133" y="1655762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Line 108"/>
              <p:cNvSpPr>
                <a:spLocks noChangeShapeType="1"/>
              </p:cNvSpPr>
              <p:nvPr/>
            </p:nvSpPr>
            <p:spPr bwMode="auto">
              <a:xfrm>
                <a:off x="1407770" y="1681162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Line 109"/>
              <p:cNvSpPr>
                <a:spLocks noChangeShapeType="1"/>
              </p:cNvSpPr>
              <p:nvPr/>
            </p:nvSpPr>
            <p:spPr bwMode="auto">
              <a:xfrm>
                <a:off x="1298233" y="1357312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Line 110"/>
              <p:cNvSpPr>
                <a:spLocks noChangeShapeType="1"/>
              </p:cNvSpPr>
              <p:nvPr/>
            </p:nvSpPr>
            <p:spPr bwMode="auto">
              <a:xfrm>
                <a:off x="1314108" y="1316037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Line 111"/>
              <p:cNvSpPr>
                <a:spLocks noChangeShapeType="1"/>
              </p:cNvSpPr>
              <p:nvPr/>
            </p:nvSpPr>
            <p:spPr bwMode="auto">
              <a:xfrm>
                <a:off x="1337920" y="1279525"/>
                <a:ext cx="650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Line 112"/>
              <p:cNvSpPr>
                <a:spLocks noChangeShapeType="1"/>
              </p:cNvSpPr>
              <p:nvPr/>
            </p:nvSpPr>
            <p:spPr bwMode="auto">
              <a:xfrm>
                <a:off x="704508" y="1652587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Line 113"/>
              <p:cNvSpPr>
                <a:spLocks noChangeShapeType="1"/>
              </p:cNvSpPr>
              <p:nvPr/>
            </p:nvSpPr>
            <p:spPr bwMode="auto">
              <a:xfrm>
                <a:off x="720383" y="1609725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Line 114"/>
              <p:cNvSpPr>
                <a:spLocks noChangeShapeType="1"/>
              </p:cNvSpPr>
              <p:nvPr/>
            </p:nvSpPr>
            <p:spPr bwMode="auto">
              <a:xfrm>
                <a:off x="742608" y="1574800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Line 115"/>
              <p:cNvSpPr>
                <a:spLocks noChangeShapeType="1"/>
              </p:cNvSpPr>
              <p:nvPr/>
            </p:nvSpPr>
            <p:spPr bwMode="auto">
              <a:xfrm>
                <a:off x="1552233" y="1524000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116"/>
              <p:cNvSpPr>
                <a:spLocks noChangeShapeType="1"/>
              </p:cNvSpPr>
              <p:nvPr/>
            </p:nvSpPr>
            <p:spPr bwMode="auto">
              <a:xfrm>
                <a:off x="1568108" y="1482725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117"/>
              <p:cNvSpPr>
                <a:spLocks noChangeShapeType="1"/>
              </p:cNvSpPr>
              <p:nvPr/>
            </p:nvSpPr>
            <p:spPr bwMode="auto">
              <a:xfrm>
                <a:off x="1590333" y="1446212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Line 118"/>
              <p:cNvSpPr>
                <a:spLocks noChangeShapeType="1"/>
              </p:cNvSpPr>
              <p:nvPr/>
            </p:nvSpPr>
            <p:spPr bwMode="auto">
              <a:xfrm>
                <a:off x="2149133" y="1624012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Line 119"/>
              <p:cNvSpPr>
                <a:spLocks noChangeShapeType="1"/>
              </p:cNvSpPr>
              <p:nvPr/>
            </p:nvSpPr>
            <p:spPr bwMode="auto">
              <a:xfrm>
                <a:off x="2165008" y="1581150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Line 120"/>
              <p:cNvSpPr>
                <a:spLocks noChangeShapeType="1"/>
              </p:cNvSpPr>
              <p:nvPr/>
            </p:nvSpPr>
            <p:spPr bwMode="auto">
              <a:xfrm>
                <a:off x="2187233" y="1546225"/>
                <a:ext cx="666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Line 121"/>
              <p:cNvSpPr>
                <a:spLocks noChangeShapeType="1"/>
              </p:cNvSpPr>
              <p:nvPr/>
            </p:nvSpPr>
            <p:spPr bwMode="auto">
              <a:xfrm>
                <a:off x="861670" y="1412875"/>
                <a:ext cx="650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Line 122"/>
              <p:cNvSpPr>
                <a:spLocks noChangeShapeType="1"/>
              </p:cNvSpPr>
              <p:nvPr/>
            </p:nvSpPr>
            <p:spPr bwMode="auto">
              <a:xfrm>
                <a:off x="879133" y="1463675"/>
                <a:ext cx="650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Line 123"/>
              <p:cNvSpPr>
                <a:spLocks noChangeShapeType="1"/>
              </p:cNvSpPr>
              <p:nvPr/>
            </p:nvSpPr>
            <p:spPr bwMode="auto">
              <a:xfrm>
                <a:off x="899770" y="1489075"/>
                <a:ext cx="650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Freeform 124"/>
              <p:cNvSpPr>
                <a:spLocks noChangeArrowheads="1"/>
              </p:cNvSpPr>
              <p:nvPr/>
            </p:nvSpPr>
            <p:spPr bwMode="auto">
              <a:xfrm>
                <a:off x="2174533" y="1838325"/>
                <a:ext cx="98425" cy="73025"/>
              </a:xfrm>
              <a:custGeom>
                <a:avLst/>
                <a:gdLst>
                  <a:gd name="T0" fmla="*/ 61 w 62"/>
                  <a:gd name="T1" fmla="*/ 22 h 46"/>
                  <a:gd name="T2" fmla="*/ 52 w 62"/>
                  <a:gd name="T3" fmla="*/ 6 h 46"/>
                  <a:gd name="T4" fmla="*/ 30 w 62"/>
                  <a:gd name="T5" fmla="*/ 0 h 46"/>
                  <a:gd name="T6" fmla="*/ 8 w 62"/>
                  <a:gd name="T7" fmla="*/ 6 h 46"/>
                  <a:gd name="T8" fmla="*/ 0 w 62"/>
                  <a:gd name="T9" fmla="*/ 22 h 46"/>
                  <a:gd name="T10" fmla="*/ 8 w 62"/>
                  <a:gd name="T11" fmla="*/ 39 h 46"/>
                  <a:gd name="T12" fmla="*/ 30 w 62"/>
                  <a:gd name="T13" fmla="*/ 45 h 46"/>
                  <a:gd name="T14" fmla="*/ 52 w 62"/>
                  <a:gd name="T15" fmla="*/ 39 h 46"/>
                  <a:gd name="T16" fmla="*/ 61 w 62"/>
                  <a:gd name="T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6">
                    <a:moveTo>
                      <a:pt x="61" y="22"/>
                    </a:moveTo>
                    <a:lnTo>
                      <a:pt x="52" y="6"/>
                    </a:lnTo>
                    <a:lnTo>
                      <a:pt x="30" y="0"/>
                    </a:lnTo>
                    <a:lnTo>
                      <a:pt x="8" y="6"/>
                    </a:lnTo>
                    <a:lnTo>
                      <a:pt x="0" y="22"/>
                    </a:lnTo>
                    <a:lnTo>
                      <a:pt x="8" y="39"/>
                    </a:lnTo>
                    <a:lnTo>
                      <a:pt x="30" y="45"/>
                    </a:lnTo>
                    <a:lnTo>
                      <a:pt x="52" y="39"/>
                    </a:lnTo>
                    <a:lnTo>
                      <a:pt x="61" y="22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Freeform 125"/>
              <p:cNvSpPr>
                <a:spLocks noChangeArrowheads="1"/>
              </p:cNvSpPr>
              <p:nvPr/>
            </p:nvSpPr>
            <p:spPr bwMode="auto">
              <a:xfrm>
                <a:off x="2188181" y="930281"/>
                <a:ext cx="100014" cy="74614"/>
              </a:xfrm>
              <a:custGeom>
                <a:avLst/>
                <a:gdLst>
                  <a:gd name="T0" fmla="*/ 62 w 63"/>
                  <a:gd name="T1" fmla="*/ 23 h 47"/>
                  <a:gd name="T2" fmla="*/ 53 w 63"/>
                  <a:gd name="T3" fmla="*/ 6 h 47"/>
                  <a:gd name="T4" fmla="*/ 31 w 63"/>
                  <a:gd name="T5" fmla="*/ 0 h 47"/>
                  <a:gd name="T6" fmla="*/ 9 w 63"/>
                  <a:gd name="T7" fmla="*/ 6 h 47"/>
                  <a:gd name="T8" fmla="*/ 0 w 63"/>
                  <a:gd name="T9" fmla="*/ 23 h 47"/>
                  <a:gd name="T10" fmla="*/ 9 w 63"/>
                  <a:gd name="T11" fmla="*/ 39 h 47"/>
                  <a:gd name="T12" fmla="*/ 31 w 63"/>
                  <a:gd name="T13" fmla="*/ 46 h 47"/>
                  <a:gd name="T14" fmla="*/ 53 w 63"/>
                  <a:gd name="T15" fmla="*/ 39 h 47"/>
                  <a:gd name="T16" fmla="*/ 62 w 63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7">
                    <a:moveTo>
                      <a:pt x="62" y="23"/>
                    </a:moveTo>
                    <a:lnTo>
                      <a:pt x="53" y="6"/>
                    </a:lnTo>
                    <a:lnTo>
                      <a:pt x="31" y="0"/>
                    </a:lnTo>
                    <a:lnTo>
                      <a:pt x="9" y="6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1" y="46"/>
                    </a:lnTo>
                    <a:lnTo>
                      <a:pt x="53" y="39"/>
                    </a:lnTo>
                    <a:lnTo>
                      <a:pt x="62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Freeform 126"/>
              <p:cNvSpPr>
                <a:spLocks noChangeArrowheads="1"/>
              </p:cNvSpPr>
              <p:nvPr/>
            </p:nvSpPr>
            <p:spPr bwMode="auto">
              <a:xfrm>
                <a:off x="1940530" y="992194"/>
                <a:ext cx="98426" cy="74613"/>
              </a:xfrm>
              <a:custGeom>
                <a:avLst/>
                <a:gdLst>
                  <a:gd name="T0" fmla="*/ 61 w 62"/>
                  <a:gd name="T1" fmla="*/ 23 h 47"/>
                  <a:gd name="T2" fmla="*/ 52 w 62"/>
                  <a:gd name="T3" fmla="*/ 7 h 47"/>
                  <a:gd name="T4" fmla="*/ 30 w 62"/>
                  <a:gd name="T5" fmla="*/ 0 h 47"/>
                  <a:gd name="T6" fmla="*/ 9 w 62"/>
                  <a:gd name="T7" fmla="*/ 7 h 47"/>
                  <a:gd name="T8" fmla="*/ 0 w 62"/>
                  <a:gd name="T9" fmla="*/ 23 h 47"/>
                  <a:gd name="T10" fmla="*/ 9 w 62"/>
                  <a:gd name="T11" fmla="*/ 39 h 47"/>
                  <a:gd name="T12" fmla="*/ 30 w 62"/>
                  <a:gd name="T13" fmla="*/ 46 h 47"/>
                  <a:gd name="T14" fmla="*/ 52 w 62"/>
                  <a:gd name="T15" fmla="*/ 39 h 47"/>
                  <a:gd name="T16" fmla="*/ 61 w 62"/>
                  <a:gd name="T1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7">
                    <a:moveTo>
                      <a:pt x="61" y="23"/>
                    </a:moveTo>
                    <a:lnTo>
                      <a:pt x="52" y="7"/>
                    </a:lnTo>
                    <a:lnTo>
                      <a:pt x="30" y="0"/>
                    </a:lnTo>
                    <a:lnTo>
                      <a:pt x="9" y="7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0" y="46"/>
                    </a:lnTo>
                    <a:lnTo>
                      <a:pt x="52" y="39"/>
                    </a:lnTo>
                    <a:lnTo>
                      <a:pt x="61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Freeform 127"/>
              <p:cNvSpPr>
                <a:spLocks noChangeArrowheads="1"/>
              </p:cNvSpPr>
              <p:nvPr/>
            </p:nvSpPr>
            <p:spPr bwMode="auto">
              <a:xfrm>
                <a:off x="2226282" y="1771661"/>
                <a:ext cx="100014" cy="73026"/>
              </a:xfrm>
              <a:custGeom>
                <a:avLst/>
                <a:gdLst>
                  <a:gd name="T0" fmla="*/ 62 w 63"/>
                  <a:gd name="T1" fmla="*/ 23 h 46"/>
                  <a:gd name="T2" fmla="*/ 53 w 63"/>
                  <a:gd name="T3" fmla="*/ 6 h 46"/>
                  <a:gd name="T4" fmla="*/ 31 w 63"/>
                  <a:gd name="T5" fmla="*/ 0 h 46"/>
                  <a:gd name="T6" fmla="*/ 9 w 63"/>
                  <a:gd name="T7" fmla="*/ 6 h 46"/>
                  <a:gd name="T8" fmla="*/ 0 w 63"/>
                  <a:gd name="T9" fmla="*/ 23 h 46"/>
                  <a:gd name="T10" fmla="*/ 9 w 63"/>
                  <a:gd name="T11" fmla="*/ 39 h 46"/>
                  <a:gd name="T12" fmla="*/ 31 w 63"/>
                  <a:gd name="T13" fmla="*/ 45 h 46"/>
                  <a:gd name="T14" fmla="*/ 53 w 63"/>
                  <a:gd name="T15" fmla="*/ 39 h 46"/>
                  <a:gd name="T16" fmla="*/ 62 w 63"/>
                  <a:gd name="T17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6">
                    <a:moveTo>
                      <a:pt x="62" y="23"/>
                    </a:moveTo>
                    <a:lnTo>
                      <a:pt x="53" y="6"/>
                    </a:lnTo>
                    <a:lnTo>
                      <a:pt x="31" y="0"/>
                    </a:lnTo>
                    <a:lnTo>
                      <a:pt x="9" y="6"/>
                    </a:lnTo>
                    <a:lnTo>
                      <a:pt x="0" y="23"/>
                    </a:lnTo>
                    <a:lnTo>
                      <a:pt x="9" y="39"/>
                    </a:lnTo>
                    <a:lnTo>
                      <a:pt x="31" y="45"/>
                    </a:lnTo>
                    <a:lnTo>
                      <a:pt x="53" y="39"/>
                    </a:lnTo>
                    <a:lnTo>
                      <a:pt x="62" y="23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Freeform 128"/>
              <p:cNvSpPr>
                <a:spLocks noChangeArrowheads="1"/>
              </p:cNvSpPr>
              <p:nvPr/>
            </p:nvSpPr>
            <p:spPr bwMode="auto">
              <a:xfrm>
                <a:off x="1813529" y="931869"/>
                <a:ext cx="49213" cy="147638"/>
              </a:xfrm>
              <a:custGeom>
                <a:avLst/>
                <a:gdLst>
                  <a:gd name="T0" fmla="*/ 15 w 31"/>
                  <a:gd name="T1" fmla="*/ 0 h 93"/>
                  <a:gd name="T2" fmla="*/ 4 w 31"/>
                  <a:gd name="T3" fmla="*/ 14 h 93"/>
                  <a:gd name="T4" fmla="*/ 0 w 31"/>
                  <a:gd name="T5" fmla="*/ 47 h 93"/>
                  <a:gd name="T6" fmla="*/ 5 w 31"/>
                  <a:gd name="T7" fmla="*/ 79 h 93"/>
                  <a:gd name="T8" fmla="*/ 16 w 31"/>
                  <a:gd name="T9" fmla="*/ 92 h 93"/>
                  <a:gd name="T10" fmla="*/ 26 w 31"/>
                  <a:gd name="T11" fmla="*/ 78 h 93"/>
                  <a:gd name="T12" fmla="*/ 30 w 31"/>
                  <a:gd name="T13" fmla="*/ 45 h 93"/>
                  <a:gd name="T14" fmla="*/ 25 w 31"/>
                  <a:gd name="T15" fmla="*/ 13 h 93"/>
                  <a:gd name="T16" fmla="*/ 15 w 31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3">
                    <a:moveTo>
                      <a:pt x="15" y="0"/>
                    </a:moveTo>
                    <a:lnTo>
                      <a:pt x="4" y="14"/>
                    </a:lnTo>
                    <a:lnTo>
                      <a:pt x="0" y="47"/>
                    </a:lnTo>
                    <a:lnTo>
                      <a:pt x="5" y="79"/>
                    </a:lnTo>
                    <a:lnTo>
                      <a:pt x="16" y="92"/>
                    </a:lnTo>
                    <a:lnTo>
                      <a:pt x="26" y="78"/>
                    </a:lnTo>
                    <a:lnTo>
                      <a:pt x="30" y="45"/>
                    </a:lnTo>
                    <a:lnTo>
                      <a:pt x="25" y="1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Freeform 129"/>
              <p:cNvSpPr>
                <a:spLocks noChangeArrowheads="1"/>
              </p:cNvSpPr>
              <p:nvPr/>
            </p:nvSpPr>
            <p:spPr bwMode="auto">
              <a:xfrm>
                <a:off x="1826229" y="1741499"/>
                <a:ext cx="49213" cy="147638"/>
              </a:xfrm>
              <a:custGeom>
                <a:avLst/>
                <a:gdLst>
                  <a:gd name="T0" fmla="*/ 14 w 31"/>
                  <a:gd name="T1" fmla="*/ 0 h 93"/>
                  <a:gd name="T2" fmla="*/ 3 w 31"/>
                  <a:gd name="T3" fmla="*/ 14 h 93"/>
                  <a:gd name="T4" fmla="*/ 0 w 31"/>
                  <a:gd name="T5" fmla="*/ 47 h 93"/>
                  <a:gd name="T6" fmla="*/ 5 w 31"/>
                  <a:gd name="T7" fmla="*/ 79 h 93"/>
                  <a:gd name="T8" fmla="*/ 16 w 31"/>
                  <a:gd name="T9" fmla="*/ 92 h 93"/>
                  <a:gd name="T10" fmla="*/ 26 w 31"/>
                  <a:gd name="T11" fmla="*/ 79 h 93"/>
                  <a:gd name="T12" fmla="*/ 30 w 31"/>
                  <a:gd name="T13" fmla="*/ 46 h 93"/>
                  <a:gd name="T14" fmla="*/ 25 w 31"/>
                  <a:gd name="T15" fmla="*/ 13 h 93"/>
                  <a:gd name="T16" fmla="*/ 14 w 31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3">
                    <a:moveTo>
                      <a:pt x="14" y="0"/>
                    </a:moveTo>
                    <a:lnTo>
                      <a:pt x="3" y="14"/>
                    </a:lnTo>
                    <a:lnTo>
                      <a:pt x="0" y="47"/>
                    </a:lnTo>
                    <a:lnTo>
                      <a:pt x="5" y="79"/>
                    </a:lnTo>
                    <a:lnTo>
                      <a:pt x="16" y="92"/>
                    </a:lnTo>
                    <a:lnTo>
                      <a:pt x="26" y="79"/>
                    </a:lnTo>
                    <a:lnTo>
                      <a:pt x="30" y="46"/>
                    </a:lnTo>
                    <a:lnTo>
                      <a:pt x="25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Freeform 130"/>
              <p:cNvSpPr>
                <a:spLocks noChangeArrowheads="1"/>
              </p:cNvSpPr>
              <p:nvPr/>
            </p:nvSpPr>
            <p:spPr bwMode="auto">
              <a:xfrm>
                <a:off x="1503965" y="1741499"/>
                <a:ext cx="49212" cy="147638"/>
              </a:xfrm>
              <a:custGeom>
                <a:avLst/>
                <a:gdLst>
                  <a:gd name="T0" fmla="*/ 14 w 31"/>
                  <a:gd name="T1" fmla="*/ 0 h 93"/>
                  <a:gd name="T2" fmla="*/ 3 w 31"/>
                  <a:gd name="T3" fmla="*/ 14 h 93"/>
                  <a:gd name="T4" fmla="*/ 0 w 31"/>
                  <a:gd name="T5" fmla="*/ 47 h 93"/>
                  <a:gd name="T6" fmla="*/ 4 w 31"/>
                  <a:gd name="T7" fmla="*/ 79 h 93"/>
                  <a:gd name="T8" fmla="*/ 15 w 31"/>
                  <a:gd name="T9" fmla="*/ 92 h 93"/>
                  <a:gd name="T10" fmla="*/ 26 w 31"/>
                  <a:gd name="T11" fmla="*/ 79 h 93"/>
                  <a:gd name="T12" fmla="*/ 30 w 31"/>
                  <a:gd name="T13" fmla="*/ 46 h 93"/>
                  <a:gd name="T14" fmla="*/ 25 w 31"/>
                  <a:gd name="T15" fmla="*/ 13 h 93"/>
                  <a:gd name="T16" fmla="*/ 14 w 31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3">
                    <a:moveTo>
                      <a:pt x="14" y="0"/>
                    </a:moveTo>
                    <a:lnTo>
                      <a:pt x="3" y="14"/>
                    </a:lnTo>
                    <a:lnTo>
                      <a:pt x="0" y="47"/>
                    </a:lnTo>
                    <a:lnTo>
                      <a:pt x="4" y="79"/>
                    </a:lnTo>
                    <a:lnTo>
                      <a:pt x="15" y="92"/>
                    </a:lnTo>
                    <a:lnTo>
                      <a:pt x="26" y="79"/>
                    </a:lnTo>
                    <a:lnTo>
                      <a:pt x="30" y="46"/>
                    </a:lnTo>
                    <a:lnTo>
                      <a:pt x="25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Line 151"/>
              <p:cNvSpPr>
                <a:spLocks noChangeShapeType="1"/>
              </p:cNvSpPr>
              <p:nvPr/>
            </p:nvSpPr>
            <p:spPr bwMode="auto">
              <a:xfrm>
                <a:off x="3611220" y="2303462"/>
                <a:ext cx="14598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>
                <a:spLocks noChangeArrowheads="1"/>
              </p:cNvSpPr>
              <p:nvPr/>
            </p:nvSpPr>
            <p:spPr bwMode="auto">
              <a:xfrm>
                <a:off x="3719171" y="773112"/>
                <a:ext cx="2016125" cy="287338"/>
              </a:xfrm>
              <a:custGeom>
                <a:avLst/>
                <a:gdLst>
                  <a:gd name="T0" fmla="*/ 1316 w 1317"/>
                  <a:gd name="T1" fmla="*/ 480 h 481"/>
                  <a:gd name="T2" fmla="*/ 1266 w 1317"/>
                  <a:gd name="T3" fmla="*/ 473 h 481"/>
                  <a:gd name="T4" fmla="*/ 1133 w 1317"/>
                  <a:gd name="T5" fmla="*/ 451 h 481"/>
                  <a:gd name="T6" fmla="*/ 1042 w 1317"/>
                  <a:gd name="T7" fmla="*/ 435 h 481"/>
                  <a:gd name="T8" fmla="*/ 941 w 1317"/>
                  <a:gd name="T9" fmla="*/ 415 h 481"/>
                  <a:gd name="T10" fmla="*/ 831 w 1317"/>
                  <a:gd name="T11" fmla="*/ 391 h 481"/>
                  <a:gd name="T12" fmla="*/ 717 w 1317"/>
                  <a:gd name="T13" fmla="*/ 364 h 481"/>
                  <a:gd name="T14" fmla="*/ 600 w 1317"/>
                  <a:gd name="T15" fmla="*/ 333 h 481"/>
                  <a:gd name="T16" fmla="*/ 485 w 1317"/>
                  <a:gd name="T17" fmla="*/ 299 h 481"/>
                  <a:gd name="T18" fmla="*/ 374 w 1317"/>
                  <a:gd name="T19" fmla="*/ 261 h 481"/>
                  <a:gd name="T20" fmla="*/ 271 w 1317"/>
                  <a:gd name="T21" fmla="*/ 219 h 481"/>
                  <a:gd name="T22" fmla="*/ 180 w 1317"/>
                  <a:gd name="T23" fmla="*/ 173 h 481"/>
                  <a:gd name="T24" fmla="*/ 101 w 1317"/>
                  <a:gd name="T25" fmla="*/ 123 h 481"/>
                  <a:gd name="T26" fmla="*/ 69 w 1317"/>
                  <a:gd name="T27" fmla="*/ 98 h 481"/>
                  <a:gd name="T28" fmla="*/ 41 w 1317"/>
                  <a:gd name="T29" fmla="*/ 71 h 481"/>
                  <a:gd name="T30" fmla="*/ 18 w 1317"/>
                  <a:gd name="T31" fmla="*/ 42 h 481"/>
                  <a:gd name="T32" fmla="*/ 0 w 1317"/>
                  <a:gd name="T33" fmla="*/ 13 h 481"/>
                  <a:gd name="T34" fmla="*/ 10 w 1317"/>
                  <a:gd name="T35" fmla="*/ 5 h 481"/>
                  <a:gd name="T36" fmla="*/ 10 w 1317"/>
                  <a:gd name="T37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7" h="481">
                    <a:moveTo>
                      <a:pt x="1316" y="480"/>
                    </a:moveTo>
                    <a:lnTo>
                      <a:pt x="1266" y="473"/>
                    </a:lnTo>
                    <a:lnTo>
                      <a:pt x="1133" y="451"/>
                    </a:lnTo>
                    <a:lnTo>
                      <a:pt x="1042" y="435"/>
                    </a:lnTo>
                    <a:lnTo>
                      <a:pt x="941" y="415"/>
                    </a:lnTo>
                    <a:lnTo>
                      <a:pt x="831" y="391"/>
                    </a:lnTo>
                    <a:lnTo>
                      <a:pt x="717" y="364"/>
                    </a:lnTo>
                    <a:lnTo>
                      <a:pt x="600" y="333"/>
                    </a:lnTo>
                    <a:lnTo>
                      <a:pt x="485" y="299"/>
                    </a:lnTo>
                    <a:lnTo>
                      <a:pt x="374" y="261"/>
                    </a:lnTo>
                    <a:lnTo>
                      <a:pt x="271" y="219"/>
                    </a:lnTo>
                    <a:lnTo>
                      <a:pt x="180" y="173"/>
                    </a:lnTo>
                    <a:lnTo>
                      <a:pt x="101" y="123"/>
                    </a:lnTo>
                    <a:lnTo>
                      <a:pt x="69" y="98"/>
                    </a:lnTo>
                    <a:lnTo>
                      <a:pt x="41" y="71"/>
                    </a:lnTo>
                    <a:lnTo>
                      <a:pt x="18" y="42"/>
                    </a:lnTo>
                    <a:lnTo>
                      <a:pt x="0" y="13"/>
                    </a:lnTo>
                    <a:lnTo>
                      <a:pt x="10" y="5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Line 153"/>
              <p:cNvSpPr>
                <a:spLocks noChangeShapeType="1"/>
              </p:cNvSpPr>
              <p:nvPr/>
            </p:nvSpPr>
            <p:spPr bwMode="auto">
              <a:xfrm>
                <a:off x="3701708" y="0"/>
                <a:ext cx="0" cy="2466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Rectangle 154"/>
              <p:cNvSpPr>
                <a:spLocks noChangeArrowheads="1"/>
              </p:cNvSpPr>
              <p:nvPr/>
            </p:nvSpPr>
            <p:spPr bwMode="auto">
              <a:xfrm>
                <a:off x="3713969" y="2428974"/>
                <a:ext cx="641490" cy="366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>
                    <a:solidFill>
                      <a:srgbClr val="6B6BCF"/>
                    </a:solidFill>
                    <a:latin typeface="微软雅黑" pitchFamily="34" charset="-122"/>
                    <a:ea typeface="微软雅黑" pitchFamily="34" charset="-122"/>
                  </a:rPr>
                  <a:t>Time</a:t>
                </a:r>
                <a:endParaRPr lang="zh-CN" altLang="en-US">
                  <a:solidFill>
                    <a:srgbClr val="6B6BC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0" name="Rectangle 155"/>
              <p:cNvSpPr>
                <a:spLocks noChangeArrowheads="1"/>
              </p:cNvSpPr>
              <p:nvPr/>
            </p:nvSpPr>
            <p:spPr bwMode="auto">
              <a:xfrm rot="-5392500">
                <a:off x="3219412" y="972351"/>
                <a:ext cx="641376" cy="36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>
                    <a:solidFill>
                      <a:srgbClr val="6B6BCF"/>
                    </a:solidFill>
                    <a:latin typeface="微软雅黑" pitchFamily="34" charset="-122"/>
                    <a:ea typeface="微软雅黑" pitchFamily="34" charset="-122"/>
                  </a:rPr>
                  <a:t>Flow</a:t>
                </a:r>
                <a:endParaRPr lang="zh-CN" altLang="en-US">
                  <a:solidFill>
                    <a:srgbClr val="6B6BC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2" name="Rectangle 157"/>
              <p:cNvSpPr>
                <a:spLocks noChangeArrowheads="1"/>
              </p:cNvSpPr>
              <p:nvPr/>
            </p:nvSpPr>
            <p:spPr bwMode="auto">
              <a:xfrm>
                <a:off x="1016221" y="2500415"/>
                <a:ext cx="1098788" cy="366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>
                    <a:solidFill>
                      <a:srgbClr val="6B6BCF"/>
                    </a:solidFill>
                    <a:latin typeface="微软雅黑" pitchFamily="34" charset="-122"/>
                    <a:ea typeface="微软雅黑" pitchFamily="34" charset="-122"/>
                  </a:rPr>
                  <a:t>filtrate</a:t>
                </a:r>
                <a:endParaRPr lang="zh-CN" altLang="en-US">
                  <a:solidFill>
                    <a:srgbClr val="6B6BC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" name="Rectangle 158"/>
              <p:cNvSpPr>
                <a:spLocks noChangeArrowheads="1"/>
              </p:cNvSpPr>
              <p:nvPr/>
            </p:nvSpPr>
            <p:spPr bwMode="auto">
              <a:xfrm>
                <a:off x="944768" y="53977"/>
                <a:ext cx="1098788" cy="366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zh-CN">
                    <a:solidFill>
                      <a:srgbClr val="6B6BCF"/>
                    </a:solidFill>
                    <a:latin typeface="微软雅黑" pitchFamily="34" charset="-122"/>
                    <a:ea typeface="微软雅黑" pitchFamily="34" charset="-122"/>
                  </a:rPr>
                  <a:t>filtrate</a:t>
                </a:r>
                <a:endParaRPr lang="zh-CN" altLang="en-US">
                  <a:solidFill>
                    <a:srgbClr val="6B6BC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4" name="Rectangle 159"/>
              <p:cNvSpPr>
                <a:spLocks noChangeArrowheads="1"/>
              </p:cNvSpPr>
              <p:nvPr/>
            </p:nvSpPr>
            <p:spPr bwMode="auto">
              <a:xfrm rot="-5392500">
                <a:off x="-137293" y="723096"/>
                <a:ext cx="641377" cy="36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>
                    <a:solidFill>
                      <a:srgbClr val="6B6BCF"/>
                    </a:solidFill>
                    <a:latin typeface="微软雅黑" pitchFamily="34" charset="-122"/>
                    <a:ea typeface="微软雅黑" pitchFamily="34" charset="-122"/>
                  </a:rPr>
                  <a:t>feed</a:t>
                </a:r>
                <a:endParaRPr lang="zh-CN" altLang="en-US">
                  <a:solidFill>
                    <a:srgbClr val="6B6BC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5" name="Rectangle 4"/>
              <p:cNvSpPr>
                <a:spLocks noChangeArrowheads="1"/>
              </p:cNvSpPr>
              <p:nvPr/>
            </p:nvSpPr>
            <p:spPr bwMode="auto">
              <a:xfrm>
                <a:off x="555283" y="1900237"/>
                <a:ext cx="1885950" cy="1412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36" name="Rectangle 18"/>
              <p:cNvSpPr>
                <a:spLocks noChangeArrowheads="1"/>
              </p:cNvSpPr>
              <p:nvPr/>
            </p:nvSpPr>
            <p:spPr bwMode="auto">
              <a:xfrm>
                <a:off x="555283" y="779462"/>
                <a:ext cx="1885950" cy="13652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146" name="Group 149"/>
          <p:cNvGrpSpPr>
            <a:grpSpLocks/>
          </p:cNvGrpSpPr>
          <p:nvPr/>
        </p:nvGrpSpPr>
        <p:grpSpPr bwMode="auto">
          <a:xfrm>
            <a:off x="5220071" y="4154993"/>
            <a:ext cx="3571875" cy="2436812"/>
            <a:chOff x="0" y="0"/>
            <a:chExt cx="3571868" cy="2436813"/>
          </a:xfrm>
        </p:grpSpPr>
        <p:pic>
          <p:nvPicPr>
            <p:cNvPr id="147" name="Picture 157" descr="错流过滤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5" y="71438"/>
              <a:ext cx="3529013" cy="236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矩形标注 9"/>
            <p:cNvSpPr>
              <a:spLocks noChangeArrowheads="1"/>
            </p:cNvSpPr>
            <p:nvPr/>
          </p:nvSpPr>
          <p:spPr bwMode="auto">
            <a:xfrm>
              <a:off x="0" y="0"/>
              <a:ext cx="3571868" cy="142877"/>
            </a:xfrm>
            <a:custGeom>
              <a:avLst/>
              <a:gdLst>
                <a:gd name="T0" fmla="*/ 0 w 9144000"/>
                <a:gd name="T1" fmla="*/ 0 h 144016"/>
                <a:gd name="T2" fmla="*/ 1524000 w 9144000"/>
                <a:gd name="T3" fmla="*/ 0 h 144016"/>
                <a:gd name="T4" fmla="*/ 3810000 w 9144000"/>
                <a:gd name="T5" fmla="*/ 0 h 144016"/>
                <a:gd name="T6" fmla="*/ 9144000 w 9144000"/>
                <a:gd name="T7" fmla="*/ 0 h 144016"/>
                <a:gd name="T8" fmla="*/ 9144000 w 9144000"/>
                <a:gd name="T9" fmla="*/ 84009 h 144016"/>
                <a:gd name="T10" fmla="*/ 9144000 w 9144000"/>
                <a:gd name="T11" fmla="*/ 120013 h 144016"/>
                <a:gd name="T12" fmla="*/ 9144000 w 9144000"/>
                <a:gd name="T13" fmla="*/ 144016 h 144016"/>
                <a:gd name="T14" fmla="*/ 0 w 9144000"/>
                <a:gd name="T15" fmla="*/ 144016 h 144016"/>
                <a:gd name="T16" fmla="*/ 0 w 9144000"/>
                <a:gd name="T17" fmla="*/ 120013 h 144016"/>
                <a:gd name="T18" fmla="*/ 0 w 9144000"/>
                <a:gd name="T19" fmla="*/ 84009 h 144016"/>
                <a:gd name="T20" fmla="*/ 0 w 9144000"/>
                <a:gd name="T21" fmla="*/ 0 h 144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44000" h="144016">
                  <a:moveTo>
                    <a:pt x="0" y="0"/>
                  </a:moveTo>
                  <a:lnTo>
                    <a:pt x="1524000" y="0"/>
                  </a:lnTo>
                  <a:lnTo>
                    <a:pt x="3810000" y="0"/>
                  </a:lnTo>
                  <a:lnTo>
                    <a:pt x="9144000" y="0"/>
                  </a:lnTo>
                  <a:lnTo>
                    <a:pt x="9144000" y="84009"/>
                  </a:lnTo>
                  <a:lnTo>
                    <a:pt x="9144000" y="120013"/>
                  </a:lnTo>
                  <a:lnTo>
                    <a:pt x="9144000" y="144016"/>
                  </a:lnTo>
                  <a:lnTo>
                    <a:pt x="0" y="144016"/>
                  </a:lnTo>
                  <a:lnTo>
                    <a:pt x="0" y="120013"/>
                  </a:lnTo>
                  <a:lnTo>
                    <a:pt x="0" y="84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标题 1"/>
          <p:cNvSpPr txBox="1">
            <a:spLocks noChangeArrowheads="1"/>
          </p:cNvSpPr>
          <p:nvPr/>
        </p:nvSpPr>
        <p:spPr bwMode="auto">
          <a:xfrm>
            <a:off x="457200" y="4046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rgbClr val="7F7F7F"/>
                </a:solidFill>
                <a:latin typeface="Calibri" pitchFamily="34" charset="0"/>
              </a:rPr>
              <a:t>Ceramic </a:t>
            </a:r>
            <a:r>
              <a:rPr lang="en-US" altLang="zh-CN" dirty="0" smtClean="0">
                <a:solidFill>
                  <a:srgbClr val="7F7F7F"/>
                </a:solidFill>
                <a:latin typeface="Calibri" pitchFamily="34" charset="0"/>
              </a:rPr>
              <a:t>membrane Filter – Element’s Filtration Description &gt; </a:t>
            </a:r>
            <a:r>
              <a:rPr lang="en-US" altLang="zh-CN" sz="3200" dirty="0">
                <a:solidFill>
                  <a:srgbClr val="403152"/>
                </a:solidFill>
                <a:latin typeface="Calibri" pitchFamily="34" charset="0"/>
              </a:rPr>
              <a:t>Advantages</a:t>
            </a:r>
            <a:endParaRPr lang="zh-CN" altLang="en-US" sz="3200" dirty="0">
              <a:solidFill>
                <a:srgbClr val="40315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28" y="1268760"/>
            <a:ext cx="1757363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4493468" y="1115864"/>
            <a:ext cx="1734715" cy="431800"/>
          </a:xfrm>
          <a:prstGeom prst="wedgeRectCallout">
            <a:avLst>
              <a:gd name="adj1" fmla="val -68468"/>
              <a:gd name="adj2" fmla="val 28056"/>
            </a:avLst>
          </a:prstGeom>
          <a:noFill/>
          <a:ln w="9525" cap="flat" cmpd="sng">
            <a:solidFill>
              <a:srgbClr val="C863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rgbClr val="5F5F5F"/>
                </a:solidFill>
                <a:ea typeface="宋体" pitchFamily="2" charset="-122"/>
              </a:rPr>
              <a:t>Feed Brine </a:t>
            </a:r>
            <a:endParaRPr lang="zh-CN" altLang="zh-CN" sz="2000" dirty="0">
              <a:ea typeface="宋体" pitchFamily="2" charset="-122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821074" y="3575050"/>
            <a:ext cx="2631246" cy="431800"/>
          </a:xfrm>
          <a:prstGeom prst="wedgeRectCallout">
            <a:avLst>
              <a:gd name="adj1" fmla="val -34704"/>
              <a:gd name="adj2" fmla="val 115537"/>
            </a:avLst>
          </a:prstGeom>
          <a:noFill/>
          <a:ln w="9525" cap="flat" cmpd="sng">
            <a:solidFill>
              <a:srgbClr val="C863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rgbClr val="5F5F5F"/>
                </a:solidFill>
                <a:ea typeface="宋体" pitchFamily="2" charset="-122"/>
              </a:rPr>
              <a:t>Filtered/Purified  Brine</a:t>
            </a:r>
            <a:endParaRPr lang="zh-CN" altLang="zh-CN" sz="2000" dirty="0">
              <a:solidFill>
                <a:srgbClr val="5F5F5F"/>
              </a:solidFill>
              <a:ea typeface="宋体" pitchFamily="2" charset="-122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821074" y="5621955"/>
            <a:ext cx="4179108" cy="431800"/>
          </a:xfrm>
          <a:prstGeom prst="wedgeRectCallout">
            <a:avLst>
              <a:gd name="adj1" fmla="val -68468"/>
              <a:gd name="adj2" fmla="val 28056"/>
            </a:avLst>
          </a:prstGeom>
          <a:noFill/>
          <a:ln w="9525" cap="flat" cmpd="sng">
            <a:solidFill>
              <a:srgbClr val="C863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solidFill>
                  <a:srgbClr val="5F5F5F"/>
                </a:solidFill>
                <a:ea typeface="宋体" pitchFamily="2" charset="-122"/>
              </a:rPr>
              <a:t>Concentrated  Brine to Circulation-Pump</a:t>
            </a:r>
            <a:endParaRPr lang="zh-CN" altLang="zh-CN" dirty="0">
              <a:solidFill>
                <a:srgbClr val="5F5F5F"/>
              </a:solidFill>
              <a:ea typeface="宋体" pitchFamily="2" charset="-122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1763688" y="2990043"/>
            <a:ext cx="1077912" cy="504825"/>
          </a:xfrm>
          <a:prstGeom prst="wedgeRectCallout">
            <a:avLst>
              <a:gd name="adj1" fmla="val 132991"/>
              <a:gd name="adj2" fmla="val 37264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Element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1979712" y="4255576"/>
            <a:ext cx="1077913" cy="504825"/>
          </a:xfrm>
          <a:prstGeom prst="wedgeRectCallout">
            <a:avLst>
              <a:gd name="adj1" fmla="val 75060"/>
              <a:gd name="adj2" fmla="val 6954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Assembly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 txBox="1">
            <a:spLocks noChangeArrowheads="1"/>
          </p:cNvSpPr>
          <p:nvPr/>
        </p:nvSpPr>
        <p:spPr bwMode="auto">
          <a:xfrm>
            <a:off x="457200" y="188764"/>
            <a:ext cx="57709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rgbClr val="7F7F7F"/>
                </a:solidFill>
                <a:latin typeface="Calibri" pitchFamily="34" charset="0"/>
              </a:rPr>
              <a:t>Ceramic </a:t>
            </a:r>
            <a:r>
              <a:rPr lang="en-US" altLang="zh-CN" dirty="0" smtClean="0">
                <a:solidFill>
                  <a:srgbClr val="7F7F7F"/>
                </a:solidFill>
                <a:latin typeface="Calibri" pitchFamily="34" charset="0"/>
              </a:rPr>
              <a:t>membrane Filter&gt; </a:t>
            </a:r>
            <a:r>
              <a:rPr lang="en-US" altLang="zh-CN" sz="3200" dirty="0" smtClean="0">
                <a:solidFill>
                  <a:srgbClr val="403152"/>
                </a:solidFill>
                <a:latin typeface="Calibri" pitchFamily="34" charset="0"/>
              </a:rPr>
              <a:t>Assembly</a:t>
            </a:r>
            <a:endParaRPr lang="zh-CN" altLang="en-US" sz="3200" dirty="0">
              <a:solidFill>
                <a:srgbClr val="40315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2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2780928"/>
            <a:ext cx="5430837" cy="3094038"/>
            <a:chOff x="0" y="0"/>
            <a:chExt cx="5430838" cy="3094038"/>
          </a:xfrm>
        </p:grpSpPr>
        <p:pic>
          <p:nvPicPr>
            <p:cNvPr id="3" name="Picture 6" descr="组件结构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30838" cy="309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矩形标注 9"/>
            <p:cNvSpPr>
              <a:spLocks/>
            </p:cNvSpPr>
            <p:nvPr/>
          </p:nvSpPr>
          <p:spPr bwMode="auto">
            <a:xfrm>
              <a:off x="357188" y="2928938"/>
              <a:ext cx="4857750" cy="93662"/>
            </a:xfrm>
            <a:custGeom>
              <a:avLst/>
              <a:gdLst>
                <a:gd name="T0" fmla="*/ 0 w 9144000"/>
                <a:gd name="T1" fmla="*/ 0 h 144016"/>
                <a:gd name="T2" fmla="*/ 1524000 w 9144000"/>
                <a:gd name="T3" fmla="*/ 0 h 144016"/>
                <a:gd name="T4" fmla="*/ 3810000 w 9144000"/>
                <a:gd name="T5" fmla="*/ 0 h 144016"/>
                <a:gd name="T6" fmla="*/ 9144000 w 9144000"/>
                <a:gd name="T7" fmla="*/ 0 h 144016"/>
                <a:gd name="T8" fmla="*/ 9144000 w 9144000"/>
                <a:gd name="T9" fmla="*/ 84009 h 144016"/>
                <a:gd name="T10" fmla="*/ 9144000 w 9144000"/>
                <a:gd name="T11" fmla="*/ 120013 h 144016"/>
                <a:gd name="T12" fmla="*/ 9144000 w 9144000"/>
                <a:gd name="T13" fmla="*/ 144016 h 144016"/>
                <a:gd name="T14" fmla="*/ 0 w 9144000"/>
                <a:gd name="T15" fmla="*/ 144016 h 144016"/>
                <a:gd name="T16" fmla="*/ 0 w 9144000"/>
                <a:gd name="T17" fmla="*/ 120013 h 144016"/>
                <a:gd name="T18" fmla="*/ 0 w 9144000"/>
                <a:gd name="T19" fmla="*/ 84009 h 144016"/>
                <a:gd name="T20" fmla="*/ 0 w 9144000"/>
                <a:gd name="T21" fmla="*/ 0 h 144016"/>
                <a:gd name="T22" fmla="*/ 0 w 9144000"/>
                <a:gd name="T23" fmla="*/ 0 h 144016"/>
                <a:gd name="T24" fmla="*/ 9144000 w 9144000"/>
                <a:gd name="T25" fmla="*/ 144016 h 144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9144000" h="144016">
                  <a:moveTo>
                    <a:pt x="0" y="0"/>
                  </a:moveTo>
                  <a:lnTo>
                    <a:pt x="1524000" y="0"/>
                  </a:lnTo>
                  <a:lnTo>
                    <a:pt x="3810000" y="0"/>
                  </a:lnTo>
                  <a:lnTo>
                    <a:pt x="9144000" y="0"/>
                  </a:lnTo>
                  <a:lnTo>
                    <a:pt x="9144000" y="84009"/>
                  </a:lnTo>
                  <a:lnTo>
                    <a:pt x="9144000" y="120013"/>
                  </a:lnTo>
                  <a:lnTo>
                    <a:pt x="9144000" y="144016"/>
                  </a:lnTo>
                  <a:lnTo>
                    <a:pt x="0" y="144016"/>
                  </a:lnTo>
                  <a:lnTo>
                    <a:pt x="0" y="120013"/>
                  </a:lnTo>
                  <a:lnTo>
                    <a:pt x="0" y="84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r="10336"/>
          <a:stretch>
            <a:fillRect/>
          </a:stretch>
        </p:blipFill>
        <p:spPr bwMode="auto">
          <a:xfrm>
            <a:off x="6372200" y="2426893"/>
            <a:ext cx="197485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2" y="424336"/>
            <a:ext cx="1512168" cy="2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 txBox="1">
            <a:spLocks noChangeArrowheads="1"/>
          </p:cNvSpPr>
          <p:nvPr/>
        </p:nvSpPr>
        <p:spPr bwMode="auto">
          <a:xfrm>
            <a:off x="457200" y="404664"/>
            <a:ext cx="57709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solidFill>
                  <a:srgbClr val="7F7F7F"/>
                </a:solidFill>
                <a:latin typeface="Calibri" pitchFamily="34" charset="0"/>
              </a:rPr>
              <a:t>Ceramic </a:t>
            </a:r>
            <a:r>
              <a:rPr lang="en-US" altLang="zh-CN" dirty="0" smtClean="0">
                <a:solidFill>
                  <a:srgbClr val="7F7F7F"/>
                </a:solidFill>
                <a:latin typeface="Calibri" pitchFamily="34" charset="0"/>
              </a:rPr>
              <a:t>membrane Filter&gt; </a:t>
            </a:r>
            <a:r>
              <a:rPr lang="en-US" altLang="zh-CN" sz="3200" dirty="0" smtClean="0">
                <a:solidFill>
                  <a:srgbClr val="403152"/>
                </a:solidFill>
                <a:latin typeface="Calibri" pitchFamily="34" charset="0"/>
              </a:rPr>
              <a:t>Assembly</a:t>
            </a:r>
            <a:endParaRPr lang="zh-CN" altLang="en-US" sz="3200" dirty="0">
              <a:solidFill>
                <a:srgbClr val="40315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234</Words>
  <Application>Microsoft Office PowerPoint</Application>
  <PresentationFormat>全屏显示(4:3)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LXBHJ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ICOS</dc:creator>
  <cp:lastModifiedBy>ICOS</cp:lastModifiedBy>
  <cp:revision>8</cp:revision>
  <dcterms:created xsi:type="dcterms:W3CDTF">2018-04-09T13:09:18Z</dcterms:created>
  <dcterms:modified xsi:type="dcterms:W3CDTF">2018-04-09T14:36:31Z</dcterms:modified>
</cp:coreProperties>
</file>